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4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E3EA-2B45-4EBD-9809-645C550AA4C4}" type="datetimeFigureOut">
              <a:rPr lang="en-IN" smtClean="0"/>
              <a:t>03-04-2023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8E2D-3703-4D4C-9FE6-087856DC9C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858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E3EA-2B45-4EBD-9809-645C550AA4C4}" type="datetimeFigureOut">
              <a:rPr lang="en-IN" smtClean="0"/>
              <a:t>03-04-2023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8E2D-3703-4D4C-9FE6-087856DC9C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8605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E3EA-2B45-4EBD-9809-645C550AA4C4}" type="datetimeFigureOut">
              <a:rPr lang="en-IN" smtClean="0"/>
              <a:t>03-04-2023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8E2D-3703-4D4C-9FE6-087856DC9C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1689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E3EA-2B45-4EBD-9809-645C550AA4C4}" type="datetimeFigureOut">
              <a:rPr lang="en-IN" smtClean="0"/>
              <a:t>03-04-2023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8E2D-3703-4D4C-9FE6-087856DC9C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26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E3EA-2B45-4EBD-9809-645C550AA4C4}" type="datetimeFigureOut">
              <a:rPr lang="en-IN" smtClean="0"/>
              <a:t>03-04-2023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8E2D-3703-4D4C-9FE6-087856DC9C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55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E3EA-2B45-4EBD-9809-645C550AA4C4}" type="datetimeFigureOut">
              <a:rPr lang="en-IN" smtClean="0"/>
              <a:t>03-04-2023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8E2D-3703-4D4C-9FE6-087856DC9C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931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E3EA-2B45-4EBD-9809-645C550AA4C4}" type="datetimeFigureOut">
              <a:rPr lang="en-IN" smtClean="0"/>
              <a:t>03-04-2023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8E2D-3703-4D4C-9FE6-087856DC9C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09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E3EA-2B45-4EBD-9809-645C550AA4C4}" type="datetimeFigureOut">
              <a:rPr lang="en-IN" smtClean="0"/>
              <a:t>03-04-2023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8E2D-3703-4D4C-9FE6-087856DC9C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876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E3EA-2B45-4EBD-9809-645C550AA4C4}" type="datetimeFigureOut">
              <a:rPr lang="en-IN" smtClean="0"/>
              <a:t>03-04-2023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8E2D-3703-4D4C-9FE6-087856DC9C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045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E3EA-2B45-4EBD-9809-645C550AA4C4}" type="datetimeFigureOut">
              <a:rPr lang="en-IN" smtClean="0"/>
              <a:t>03-04-2023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8E2D-3703-4D4C-9FE6-087856DC9C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944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E3EA-2B45-4EBD-9809-645C550AA4C4}" type="datetimeFigureOut">
              <a:rPr lang="en-IN" smtClean="0"/>
              <a:t>03-04-2023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8E2D-3703-4D4C-9FE6-087856DC9C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516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4D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DE3EA-2B45-4EBD-9809-645C550AA4C4}" type="datetimeFigureOut">
              <a:rPr lang="en-IN" smtClean="0"/>
              <a:t>03-04-2023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A8E2D-3703-4D4C-9FE6-087856DC9C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09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7054552" cy="3168351"/>
          </a:xfrm>
        </p:spPr>
        <p:txBody>
          <a:bodyPr>
            <a:noAutofit/>
          </a:bodyPr>
          <a:lstStyle/>
          <a:p>
            <a:r>
              <a:rPr lang="en-IN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இளநிலை</a:t>
            </a:r>
            <a:r>
              <a:rPr lang="en-IN" sz="1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IN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முதலாம்</a:t>
            </a:r>
            <a:r>
              <a:rPr lang="en-IN" sz="1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IN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ஆண்டு</a:t>
            </a:r>
            <a:r>
              <a:rPr lang="en-IN" sz="1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IN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இரண்டாம்</a:t>
            </a:r>
            <a:r>
              <a:rPr lang="en-IN" sz="1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IN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பருவம்</a:t>
            </a:r>
            <a:r>
              <a:rPr lang="en-IN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en-IN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IN" sz="2000" dirty="0" smtClean="0"/>
              <a:t/>
            </a:r>
            <a:br>
              <a:rPr lang="en-IN" sz="2000" dirty="0" smtClean="0"/>
            </a:br>
            <a:r>
              <a:rPr lang="en-IN" sz="1600" dirty="0" err="1" smtClean="0">
                <a:solidFill>
                  <a:schemeClr val="bg1"/>
                </a:solidFill>
              </a:rPr>
              <a:t>பகுதி</a:t>
            </a:r>
            <a:r>
              <a:rPr lang="en-IN" sz="1600" dirty="0" smtClean="0">
                <a:solidFill>
                  <a:schemeClr val="bg1"/>
                </a:solidFill>
              </a:rPr>
              <a:t> -1 </a:t>
            </a:r>
            <a:r>
              <a:rPr lang="en-IN" sz="1600" dirty="0" err="1" smtClean="0">
                <a:solidFill>
                  <a:schemeClr val="bg1"/>
                </a:solidFill>
              </a:rPr>
              <a:t>தமிழ்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தாள்</a:t>
            </a:r>
            <a:r>
              <a:rPr lang="en-IN" sz="1600" dirty="0" smtClean="0">
                <a:solidFill>
                  <a:schemeClr val="bg1"/>
                </a:solidFill>
              </a:rPr>
              <a:t>: </a:t>
            </a:r>
            <a:r>
              <a:rPr lang="en-IN" sz="1600" dirty="0" err="1" smtClean="0">
                <a:solidFill>
                  <a:schemeClr val="bg1"/>
                </a:solidFill>
              </a:rPr>
              <a:t>செய்யுள்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நாடகம்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இலக்கிய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வரலாறு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செம்மொழி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வரலாறு</a:t>
            </a:r>
            <a:r>
              <a:rPr lang="en-IN" sz="1600" dirty="0" smtClean="0">
                <a:solidFill>
                  <a:schemeClr val="bg1"/>
                </a:solidFill>
              </a:rPr>
              <a:t/>
            </a:r>
            <a:br>
              <a:rPr lang="en-IN" sz="1600" dirty="0" smtClean="0">
                <a:solidFill>
                  <a:schemeClr val="bg1"/>
                </a:solidFill>
              </a:rPr>
            </a:br>
            <a:r>
              <a:rPr lang="en-IN" sz="1600" dirty="0" err="1" smtClean="0">
                <a:solidFill>
                  <a:schemeClr val="bg1"/>
                </a:solidFill>
              </a:rPr>
              <a:t>குறியீடு</a:t>
            </a:r>
            <a:r>
              <a:rPr lang="en-IN" sz="1600" dirty="0" smtClean="0">
                <a:solidFill>
                  <a:schemeClr val="bg1"/>
                </a:solidFill>
              </a:rPr>
              <a:t> : 20U2LT2</a:t>
            </a:r>
            <a:br>
              <a:rPr lang="en-IN" sz="1600" dirty="0" smtClean="0">
                <a:solidFill>
                  <a:schemeClr val="bg1"/>
                </a:solidFill>
              </a:rPr>
            </a:br>
            <a:r>
              <a:rPr lang="en-IN" sz="2000" dirty="0">
                <a:solidFill>
                  <a:schemeClr val="bg1"/>
                </a:solidFill>
              </a:rPr>
              <a:t/>
            </a:r>
            <a:br>
              <a:rPr lang="en-IN" sz="2000" dirty="0">
                <a:solidFill>
                  <a:schemeClr val="bg1"/>
                </a:solidFill>
              </a:rPr>
            </a:br>
            <a:r>
              <a:rPr lang="en-IN" sz="1600" dirty="0" err="1" smtClean="0">
                <a:solidFill>
                  <a:schemeClr val="bg1"/>
                </a:solidFill>
              </a:rPr>
              <a:t>அலகு</a:t>
            </a:r>
            <a:r>
              <a:rPr lang="en-IN" sz="1600" dirty="0" smtClean="0">
                <a:solidFill>
                  <a:schemeClr val="bg1"/>
                </a:solidFill>
              </a:rPr>
              <a:t> 5 – </a:t>
            </a:r>
            <a:r>
              <a:rPr lang="en-IN" sz="1600" dirty="0" err="1" smtClean="0">
                <a:solidFill>
                  <a:schemeClr val="bg1"/>
                </a:solidFill>
              </a:rPr>
              <a:t>இலக்கிய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வரலாறு</a:t>
            </a:r>
            <a:r>
              <a:rPr lang="en-IN" sz="2000" dirty="0" smtClean="0">
                <a:solidFill>
                  <a:schemeClr val="bg1"/>
                </a:solidFill>
              </a:rPr>
              <a:t/>
            </a:r>
            <a:br>
              <a:rPr lang="en-IN" sz="2000" dirty="0" smtClean="0">
                <a:solidFill>
                  <a:schemeClr val="bg1"/>
                </a:solidFill>
              </a:rPr>
            </a:br>
            <a:r>
              <a:rPr lang="en-IN" sz="2000" b="1" dirty="0" err="1" smtClean="0">
                <a:solidFill>
                  <a:srgbClr val="FFFF00"/>
                </a:solidFill>
              </a:rPr>
              <a:t>இசுலாம்</a:t>
            </a:r>
            <a:r>
              <a:rPr lang="en-IN" sz="2000" b="1" dirty="0" smtClean="0">
                <a:solidFill>
                  <a:srgbClr val="FFFF00"/>
                </a:solidFill>
              </a:rPr>
              <a:t> </a:t>
            </a:r>
            <a:r>
              <a:rPr lang="en-IN" sz="2000" b="1" dirty="0" err="1" smtClean="0">
                <a:solidFill>
                  <a:srgbClr val="FFFF00"/>
                </a:solidFill>
              </a:rPr>
              <a:t>வளர்த்த</a:t>
            </a:r>
            <a:r>
              <a:rPr lang="en-IN" sz="2000" b="1" dirty="0" smtClean="0">
                <a:solidFill>
                  <a:srgbClr val="FFFF00"/>
                </a:solidFill>
              </a:rPr>
              <a:t> </a:t>
            </a:r>
            <a:r>
              <a:rPr lang="en-IN" sz="2000" b="1" dirty="0" err="1" smtClean="0">
                <a:solidFill>
                  <a:srgbClr val="FFFF00"/>
                </a:solidFill>
              </a:rPr>
              <a:t>தமிழ்</a:t>
            </a:r>
            <a:r>
              <a:rPr lang="en-IN" sz="2000" b="1" dirty="0" smtClean="0">
                <a:solidFill>
                  <a:srgbClr val="FFFF00"/>
                </a:solidFill>
              </a:rPr>
              <a:t/>
            </a:r>
            <a:br>
              <a:rPr lang="en-IN" sz="2000" b="1" dirty="0" smtClean="0">
                <a:solidFill>
                  <a:srgbClr val="FFFF00"/>
                </a:solidFill>
              </a:rPr>
            </a:br>
            <a:r>
              <a:rPr lang="en-IN" sz="2000" dirty="0">
                <a:solidFill>
                  <a:srgbClr val="FFFF00"/>
                </a:solidFill>
              </a:rPr>
              <a:t/>
            </a:r>
            <a:br>
              <a:rPr lang="en-IN" sz="2000" dirty="0">
                <a:solidFill>
                  <a:srgbClr val="FFFF00"/>
                </a:solidFill>
              </a:rPr>
            </a:br>
            <a:r>
              <a:rPr lang="en-IN" sz="2000" b="1" dirty="0" err="1" smtClean="0">
                <a:solidFill>
                  <a:srgbClr val="FFFF00"/>
                </a:solidFill>
              </a:rPr>
              <a:t>இஸ்லாமியப்</a:t>
            </a:r>
            <a:r>
              <a:rPr lang="en-IN" sz="2000" b="1" dirty="0" smtClean="0">
                <a:solidFill>
                  <a:srgbClr val="FFFF00"/>
                </a:solidFill>
              </a:rPr>
              <a:t> </a:t>
            </a:r>
            <a:r>
              <a:rPr lang="en-IN" sz="2000" b="1" dirty="0" err="1" smtClean="0">
                <a:solidFill>
                  <a:srgbClr val="FFFF00"/>
                </a:solidFill>
              </a:rPr>
              <a:t>புதுவகைச்</a:t>
            </a:r>
            <a:r>
              <a:rPr lang="en-IN" sz="2000" b="1" dirty="0" smtClean="0">
                <a:solidFill>
                  <a:srgbClr val="FFFF00"/>
                </a:solidFill>
              </a:rPr>
              <a:t> </a:t>
            </a:r>
            <a:r>
              <a:rPr lang="en-IN" sz="2000" b="1" dirty="0" err="1" smtClean="0">
                <a:solidFill>
                  <a:srgbClr val="FFFF00"/>
                </a:solidFill>
              </a:rPr>
              <a:t>சிற்றிலக்கியங்கள்</a:t>
            </a:r>
            <a:endParaRPr lang="en-IN" sz="20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4077072"/>
            <a:ext cx="6400800" cy="1752600"/>
          </a:xfrm>
        </p:spPr>
        <p:txBody>
          <a:bodyPr>
            <a:normAutofit/>
          </a:bodyPr>
          <a:lstStyle/>
          <a:p>
            <a:r>
              <a:rPr lang="en-IN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முனைவர்</a:t>
            </a:r>
            <a:r>
              <a:rPr lang="en-IN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அ. </a:t>
            </a:r>
            <a:r>
              <a:rPr lang="en-IN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தௌஃபீக்</a:t>
            </a:r>
            <a:r>
              <a:rPr lang="en-IN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IN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ரமீஸ்</a:t>
            </a:r>
            <a:endParaRPr lang="en-IN" sz="20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IN" sz="15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உதவிப்</a:t>
            </a:r>
            <a:r>
              <a:rPr lang="en-IN" sz="15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IN" sz="15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பேராசிரியர்</a:t>
            </a:r>
            <a:endParaRPr lang="en-IN" sz="15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IN" sz="15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முதுகலை</a:t>
            </a:r>
            <a:r>
              <a:rPr lang="en-IN" sz="15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&amp; </a:t>
            </a:r>
            <a:r>
              <a:rPr lang="en-IN" sz="15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தமிழாய்வுத்</a:t>
            </a:r>
            <a:r>
              <a:rPr lang="en-IN" sz="15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IN" sz="15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துறை</a:t>
            </a:r>
            <a:endParaRPr lang="en-IN" sz="15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IN" sz="15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ஜமால்</a:t>
            </a:r>
            <a:r>
              <a:rPr lang="en-IN" sz="15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IN" sz="15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முகமது</a:t>
            </a:r>
            <a:r>
              <a:rPr lang="en-IN" sz="15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IN" sz="15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கல்லூரி</a:t>
            </a:r>
            <a:r>
              <a:rPr lang="en-IN" sz="15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</a:t>
            </a:r>
            <a:r>
              <a:rPr lang="en-IN" sz="15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தன்னாட்சி</a:t>
            </a:r>
            <a:r>
              <a:rPr lang="en-IN" sz="15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</a:p>
          <a:p>
            <a:r>
              <a:rPr lang="en-IN" sz="15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திருச்சிராப்பள்ளி</a:t>
            </a:r>
            <a:r>
              <a:rPr lang="en-IN" sz="15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- 620020</a:t>
            </a:r>
            <a:endParaRPr lang="en-IN" sz="15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22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578495"/>
          </a:xfrm>
        </p:spPr>
        <p:txBody>
          <a:bodyPr>
            <a:normAutofit/>
          </a:bodyPr>
          <a:lstStyle/>
          <a:p>
            <a:r>
              <a:rPr lang="en-IN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3. </a:t>
            </a:r>
            <a:r>
              <a:rPr lang="en-IN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முனாஜாத்து</a:t>
            </a:r>
            <a:endParaRPr lang="en-IN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6400800" cy="4464496"/>
          </a:xfrm>
        </p:spPr>
        <p:txBody>
          <a:bodyPr>
            <a:normAutofit/>
          </a:bodyPr>
          <a:lstStyle/>
          <a:p>
            <a:r>
              <a:rPr lang="en-IN" sz="1800" dirty="0" smtClean="0">
                <a:solidFill>
                  <a:srgbClr val="FFFF00"/>
                </a:solidFill>
              </a:rPr>
              <a:t>”</a:t>
            </a:r>
            <a:r>
              <a:rPr lang="en-IN" sz="1800" dirty="0" err="1" smtClean="0">
                <a:solidFill>
                  <a:srgbClr val="FFFF00"/>
                </a:solidFill>
              </a:rPr>
              <a:t>அல்லாஹ்</a:t>
            </a:r>
            <a:r>
              <a:rPr lang="en-IN" sz="1800" dirty="0" smtClean="0">
                <a:solidFill>
                  <a:srgbClr val="FFFF00"/>
                </a:solidFill>
              </a:rPr>
              <a:t> </a:t>
            </a:r>
            <a:r>
              <a:rPr lang="en-IN" sz="1800" dirty="0" err="1" smtClean="0">
                <a:solidFill>
                  <a:srgbClr val="FFFF00"/>
                </a:solidFill>
              </a:rPr>
              <a:t>முனாஜாத்து</a:t>
            </a:r>
            <a:r>
              <a:rPr lang="en-IN" sz="1800" dirty="0" smtClean="0">
                <a:solidFill>
                  <a:srgbClr val="FFFF00"/>
                </a:solidFill>
              </a:rPr>
              <a:t>” – </a:t>
            </a:r>
            <a:r>
              <a:rPr lang="en-IN" sz="1800" dirty="0" err="1" smtClean="0">
                <a:solidFill>
                  <a:srgbClr val="FFFF00"/>
                </a:solidFill>
              </a:rPr>
              <a:t>பல்லக்கு</a:t>
            </a:r>
            <a:r>
              <a:rPr lang="en-IN" sz="1800" dirty="0" smtClean="0">
                <a:solidFill>
                  <a:srgbClr val="FFFF00"/>
                </a:solidFill>
              </a:rPr>
              <a:t> </a:t>
            </a:r>
            <a:r>
              <a:rPr lang="en-IN" sz="1800" dirty="0" err="1" smtClean="0">
                <a:solidFill>
                  <a:srgbClr val="FFFF00"/>
                </a:solidFill>
              </a:rPr>
              <a:t>வலியுல்லாஹ்</a:t>
            </a:r>
            <a:endParaRPr lang="en-IN" sz="1800" dirty="0" smtClean="0">
              <a:solidFill>
                <a:srgbClr val="FFFF00"/>
              </a:solidFill>
            </a:endParaRPr>
          </a:p>
          <a:p>
            <a:r>
              <a:rPr lang="en-IN" sz="1800" dirty="0" smtClean="0">
                <a:solidFill>
                  <a:srgbClr val="FFFF00"/>
                </a:solidFill>
              </a:rPr>
              <a:t>25 </a:t>
            </a:r>
            <a:r>
              <a:rPr lang="en-IN" sz="1800" dirty="0" err="1" smtClean="0">
                <a:solidFill>
                  <a:srgbClr val="FFFF00"/>
                </a:solidFill>
              </a:rPr>
              <a:t>எளிய</a:t>
            </a:r>
            <a:r>
              <a:rPr lang="en-IN" sz="1800" dirty="0" smtClean="0">
                <a:solidFill>
                  <a:srgbClr val="FFFF00"/>
                </a:solidFill>
              </a:rPr>
              <a:t> </a:t>
            </a:r>
            <a:r>
              <a:rPr lang="en-IN" sz="1800" dirty="0" err="1" smtClean="0">
                <a:solidFill>
                  <a:srgbClr val="FFFF00"/>
                </a:solidFill>
              </a:rPr>
              <a:t>பாடல்களைக்</a:t>
            </a:r>
            <a:r>
              <a:rPr lang="en-IN" sz="1800" dirty="0" smtClean="0">
                <a:solidFill>
                  <a:srgbClr val="FFFF00"/>
                </a:solidFill>
              </a:rPr>
              <a:t> </a:t>
            </a:r>
            <a:r>
              <a:rPr lang="en-IN" sz="1800" dirty="0" err="1" smtClean="0">
                <a:solidFill>
                  <a:srgbClr val="FFFF00"/>
                </a:solidFill>
              </a:rPr>
              <a:t>கொண்டது</a:t>
            </a:r>
            <a:endParaRPr lang="en-IN" sz="1800" dirty="0" smtClean="0">
              <a:solidFill>
                <a:srgbClr val="FFFF00"/>
              </a:solidFill>
            </a:endParaRPr>
          </a:p>
          <a:p>
            <a:endParaRPr lang="en-IN" sz="1800" dirty="0">
              <a:solidFill>
                <a:srgbClr val="FFFF00"/>
              </a:solidFill>
            </a:endParaRPr>
          </a:p>
          <a:p>
            <a:r>
              <a:rPr lang="en-IN" sz="1800" dirty="0" smtClean="0">
                <a:solidFill>
                  <a:schemeClr val="bg1"/>
                </a:solidFill>
              </a:rPr>
              <a:t>”</a:t>
            </a:r>
            <a:r>
              <a:rPr lang="en-IN" sz="1800" dirty="0" err="1" smtClean="0">
                <a:solidFill>
                  <a:schemeClr val="bg1"/>
                </a:solidFill>
              </a:rPr>
              <a:t>அல்லாஹ்</a:t>
            </a:r>
            <a:r>
              <a:rPr lang="en-IN" sz="1800" dirty="0" smtClean="0">
                <a:solidFill>
                  <a:schemeClr val="bg1"/>
                </a:solidFill>
              </a:rPr>
              <a:t> </a:t>
            </a:r>
            <a:r>
              <a:rPr lang="en-IN" sz="1800" dirty="0" err="1" smtClean="0">
                <a:solidFill>
                  <a:schemeClr val="bg1"/>
                </a:solidFill>
              </a:rPr>
              <a:t>அல்லாஹ்</a:t>
            </a:r>
            <a:r>
              <a:rPr lang="en-IN" sz="1800" dirty="0" smtClean="0">
                <a:solidFill>
                  <a:schemeClr val="bg1"/>
                </a:solidFill>
              </a:rPr>
              <a:t> </a:t>
            </a:r>
            <a:r>
              <a:rPr lang="en-IN" sz="1800" dirty="0" err="1" smtClean="0">
                <a:solidFill>
                  <a:schemeClr val="bg1"/>
                </a:solidFill>
              </a:rPr>
              <a:t>அல்லாஹ்வே</a:t>
            </a:r>
            <a:endParaRPr lang="en-IN" sz="1800" dirty="0" smtClean="0">
              <a:solidFill>
                <a:schemeClr val="bg1"/>
              </a:solidFill>
            </a:endParaRPr>
          </a:p>
          <a:p>
            <a:r>
              <a:rPr lang="en-IN" sz="1800" dirty="0" err="1" smtClean="0">
                <a:solidFill>
                  <a:schemeClr val="bg1"/>
                </a:solidFill>
              </a:rPr>
              <a:t>அடியாரைக்</a:t>
            </a:r>
            <a:r>
              <a:rPr lang="en-IN" sz="1800" dirty="0" smtClean="0">
                <a:solidFill>
                  <a:schemeClr val="bg1"/>
                </a:solidFill>
              </a:rPr>
              <a:t> </a:t>
            </a:r>
            <a:r>
              <a:rPr lang="en-IN" sz="1800" dirty="0" err="1" smtClean="0">
                <a:solidFill>
                  <a:schemeClr val="bg1"/>
                </a:solidFill>
              </a:rPr>
              <a:t>காக்கும்</a:t>
            </a:r>
            <a:r>
              <a:rPr lang="en-IN" sz="1800" dirty="0" smtClean="0">
                <a:solidFill>
                  <a:schemeClr val="bg1"/>
                </a:solidFill>
              </a:rPr>
              <a:t> </a:t>
            </a:r>
            <a:r>
              <a:rPr lang="en-IN" sz="1800" dirty="0" err="1" smtClean="0">
                <a:solidFill>
                  <a:schemeClr val="bg1"/>
                </a:solidFill>
              </a:rPr>
              <a:t>அல்லாஹ்வே</a:t>
            </a:r>
            <a:endParaRPr lang="en-IN" sz="1800" dirty="0" smtClean="0">
              <a:solidFill>
                <a:schemeClr val="bg1"/>
              </a:solidFill>
            </a:endParaRPr>
          </a:p>
          <a:p>
            <a:r>
              <a:rPr lang="en-IN" sz="1800" dirty="0" err="1" smtClean="0">
                <a:solidFill>
                  <a:schemeClr val="bg1"/>
                </a:solidFill>
              </a:rPr>
              <a:t>எல்லாம்</a:t>
            </a:r>
            <a:r>
              <a:rPr lang="en-IN" sz="1800" dirty="0" smtClean="0">
                <a:solidFill>
                  <a:schemeClr val="bg1"/>
                </a:solidFill>
              </a:rPr>
              <a:t> </a:t>
            </a:r>
            <a:r>
              <a:rPr lang="en-IN" sz="1800" dirty="0" err="1" smtClean="0">
                <a:solidFill>
                  <a:schemeClr val="bg1"/>
                </a:solidFill>
              </a:rPr>
              <a:t>வல்ல</a:t>
            </a:r>
            <a:r>
              <a:rPr lang="en-IN" sz="1800" dirty="0" smtClean="0">
                <a:solidFill>
                  <a:schemeClr val="bg1"/>
                </a:solidFill>
              </a:rPr>
              <a:t> </a:t>
            </a:r>
            <a:r>
              <a:rPr lang="en-IN" sz="1800" dirty="0" err="1" smtClean="0">
                <a:solidFill>
                  <a:schemeClr val="bg1"/>
                </a:solidFill>
              </a:rPr>
              <a:t>அல்லாஹ்வே</a:t>
            </a:r>
            <a:endParaRPr lang="en-IN" sz="1800" dirty="0" smtClean="0">
              <a:solidFill>
                <a:schemeClr val="bg1"/>
              </a:solidFill>
            </a:endParaRPr>
          </a:p>
          <a:p>
            <a:r>
              <a:rPr lang="en-IN" sz="1800" dirty="0" err="1" smtClean="0">
                <a:solidFill>
                  <a:schemeClr val="bg1"/>
                </a:solidFill>
              </a:rPr>
              <a:t>எங்களைக்</a:t>
            </a:r>
            <a:r>
              <a:rPr lang="en-IN" sz="1800" dirty="0" smtClean="0">
                <a:solidFill>
                  <a:schemeClr val="bg1"/>
                </a:solidFill>
              </a:rPr>
              <a:t> </a:t>
            </a:r>
            <a:r>
              <a:rPr lang="en-IN" sz="1800" dirty="0" err="1" smtClean="0">
                <a:solidFill>
                  <a:schemeClr val="bg1"/>
                </a:solidFill>
              </a:rPr>
              <a:t>காக்கும்</a:t>
            </a:r>
            <a:r>
              <a:rPr lang="en-IN" sz="1800" dirty="0" smtClean="0">
                <a:solidFill>
                  <a:schemeClr val="bg1"/>
                </a:solidFill>
              </a:rPr>
              <a:t> </a:t>
            </a:r>
            <a:r>
              <a:rPr lang="en-IN" sz="1800" dirty="0" err="1" smtClean="0">
                <a:solidFill>
                  <a:schemeClr val="bg1"/>
                </a:solidFill>
              </a:rPr>
              <a:t>அல்லாஹ்வே</a:t>
            </a:r>
            <a:endParaRPr lang="en-IN" sz="1800" dirty="0" smtClean="0">
              <a:solidFill>
                <a:schemeClr val="bg1"/>
              </a:solidFill>
            </a:endParaRPr>
          </a:p>
          <a:p>
            <a:r>
              <a:rPr lang="en-IN" sz="1800" dirty="0" err="1" smtClean="0">
                <a:solidFill>
                  <a:schemeClr val="bg1"/>
                </a:solidFill>
              </a:rPr>
              <a:t>சல்லல்</a:t>
            </a:r>
            <a:r>
              <a:rPr lang="en-IN" sz="1800" dirty="0" smtClean="0">
                <a:solidFill>
                  <a:schemeClr val="bg1"/>
                </a:solidFill>
              </a:rPr>
              <a:t> </a:t>
            </a:r>
            <a:r>
              <a:rPr lang="en-IN" sz="1800" dirty="0" err="1" smtClean="0">
                <a:solidFill>
                  <a:schemeClr val="bg1"/>
                </a:solidFill>
              </a:rPr>
              <a:t>லாநபி</a:t>
            </a:r>
            <a:r>
              <a:rPr lang="en-IN" sz="1800" dirty="0" smtClean="0">
                <a:solidFill>
                  <a:schemeClr val="bg1"/>
                </a:solidFill>
              </a:rPr>
              <a:t> </a:t>
            </a:r>
            <a:r>
              <a:rPr lang="en-IN" sz="1800" dirty="0" err="1" smtClean="0">
                <a:solidFill>
                  <a:schemeClr val="bg1"/>
                </a:solidFill>
              </a:rPr>
              <a:t>பொருட்டாலும்</a:t>
            </a:r>
            <a:endParaRPr lang="en-IN" sz="1800" dirty="0" smtClean="0">
              <a:solidFill>
                <a:schemeClr val="bg1"/>
              </a:solidFill>
            </a:endParaRPr>
          </a:p>
          <a:p>
            <a:r>
              <a:rPr lang="en-IN" sz="1800" dirty="0" err="1" smtClean="0">
                <a:solidFill>
                  <a:schemeClr val="bg1"/>
                </a:solidFill>
              </a:rPr>
              <a:t>சங்கடம்</a:t>
            </a:r>
            <a:r>
              <a:rPr lang="en-IN" sz="1800" dirty="0" smtClean="0">
                <a:solidFill>
                  <a:schemeClr val="bg1"/>
                </a:solidFill>
              </a:rPr>
              <a:t> </a:t>
            </a:r>
            <a:r>
              <a:rPr lang="en-IN" sz="1800" dirty="0" err="1" smtClean="0">
                <a:solidFill>
                  <a:schemeClr val="bg1"/>
                </a:solidFill>
              </a:rPr>
              <a:t>போக்கும்</a:t>
            </a:r>
            <a:r>
              <a:rPr lang="en-IN" sz="1800" dirty="0" smtClean="0">
                <a:solidFill>
                  <a:schemeClr val="bg1"/>
                </a:solidFill>
              </a:rPr>
              <a:t> </a:t>
            </a:r>
            <a:r>
              <a:rPr lang="en-IN" sz="1800" dirty="0" err="1" smtClean="0">
                <a:solidFill>
                  <a:schemeClr val="bg1"/>
                </a:solidFill>
              </a:rPr>
              <a:t>அல்லாஹ்வே</a:t>
            </a:r>
            <a:endParaRPr lang="en-IN" sz="1800" dirty="0" smtClean="0">
              <a:solidFill>
                <a:schemeClr val="bg1"/>
              </a:solidFill>
            </a:endParaRPr>
          </a:p>
          <a:p>
            <a:r>
              <a:rPr lang="en-IN" sz="1800" dirty="0" err="1" smtClean="0">
                <a:solidFill>
                  <a:schemeClr val="bg1"/>
                </a:solidFill>
              </a:rPr>
              <a:t>இல்லல்</a:t>
            </a:r>
            <a:r>
              <a:rPr lang="en-IN" sz="1800" dirty="0" smtClean="0">
                <a:solidFill>
                  <a:schemeClr val="bg1"/>
                </a:solidFill>
              </a:rPr>
              <a:t> </a:t>
            </a:r>
            <a:r>
              <a:rPr lang="en-IN" sz="1800" dirty="0" err="1" smtClean="0">
                <a:solidFill>
                  <a:schemeClr val="bg1"/>
                </a:solidFill>
              </a:rPr>
              <a:t>லாவெனும்</a:t>
            </a:r>
            <a:r>
              <a:rPr lang="en-IN" sz="1800" dirty="0" smtClean="0">
                <a:solidFill>
                  <a:schemeClr val="bg1"/>
                </a:solidFill>
              </a:rPr>
              <a:t> </a:t>
            </a:r>
            <a:r>
              <a:rPr lang="en-IN" sz="1800" dirty="0" err="1" smtClean="0">
                <a:solidFill>
                  <a:schemeClr val="bg1"/>
                </a:solidFill>
              </a:rPr>
              <a:t>அல்லாஹ்வே</a:t>
            </a:r>
            <a:endParaRPr lang="en-IN" sz="1800" dirty="0" smtClean="0">
              <a:solidFill>
                <a:schemeClr val="bg1"/>
              </a:solidFill>
            </a:endParaRPr>
          </a:p>
          <a:p>
            <a:r>
              <a:rPr lang="en-IN" sz="1800" dirty="0" err="1" smtClean="0">
                <a:solidFill>
                  <a:schemeClr val="bg1"/>
                </a:solidFill>
              </a:rPr>
              <a:t>ஏழை</a:t>
            </a:r>
            <a:r>
              <a:rPr lang="en-IN" sz="1800" dirty="0" smtClean="0">
                <a:solidFill>
                  <a:schemeClr val="bg1"/>
                </a:solidFill>
              </a:rPr>
              <a:t> </a:t>
            </a:r>
            <a:r>
              <a:rPr lang="en-IN" sz="1800" dirty="0" err="1" smtClean="0">
                <a:solidFill>
                  <a:schemeClr val="bg1"/>
                </a:solidFill>
              </a:rPr>
              <a:t>எங்களைக்</a:t>
            </a:r>
            <a:r>
              <a:rPr lang="en-IN" sz="1800" dirty="0" smtClean="0">
                <a:solidFill>
                  <a:schemeClr val="bg1"/>
                </a:solidFill>
              </a:rPr>
              <a:t> </a:t>
            </a:r>
            <a:r>
              <a:rPr lang="en-IN" sz="1800" dirty="0" err="1" smtClean="0">
                <a:solidFill>
                  <a:schemeClr val="bg1"/>
                </a:solidFill>
              </a:rPr>
              <a:t>காப்பாயே</a:t>
            </a:r>
            <a:r>
              <a:rPr lang="en-IN" sz="1800" dirty="0" smtClean="0">
                <a:solidFill>
                  <a:schemeClr val="bg1"/>
                </a:solidFill>
              </a:rPr>
              <a:t>”</a:t>
            </a:r>
            <a:endParaRPr lang="en-IN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9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578495"/>
          </a:xfrm>
        </p:spPr>
        <p:txBody>
          <a:bodyPr>
            <a:normAutofit/>
          </a:bodyPr>
          <a:lstStyle/>
          <a:p>
            <a:r>
              <a:rPr lang="en-IN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4.நாமா</a:t>
            </a:r>
            <a:endParaRPr lang="en-IN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282504"/>
            <a:ext cx="6400800" cy="2088232"/>
          </a:xfrm>
        </p:spPr>
        <p:txBody>
          <a:bodyPr>
            <a:normAutofit/>
          </a:bodyPr>
          <a:lstStyle/>
          <a:p>
            <a:r>
              <a:rPr lang="en-IN" sz="1600" dirty="0" err="1" smtClean="0">
                <a:solidFill>
                  <a:schemeClr val="bg1"/>
                </a:solidFill>
              </a:rPr>
              <a:t>நாமா</a:t>
            </a:r>
            <a:r>
              <a:rPr lang="en-IN" sz="1600" dirty="0" smtClean="0">
                <a:solidFill>
                  <a:schemeClr val="bg1"/>
                </a:solidFill>
              </a:rPr>
              <a:t> (</a:t>
            </a:r>
            <a:r>
              <a:rPr lang="en-IN" sz="1600" dirty="0" err="1" smtClean="0">
                <a:solidFill>
                  <a:schemeClr val="bg1"/>
                </a:solidFill>
              </a:rPr>
              <a:t>ஃபார்சி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சொல்</a:t>
            </a:r>
            <a:r>
              <a:rPr lang="en-IN" sz="1600" dirty="0" smtClean="0">
                <a:solidFill>
                  <a:schemeClr val="bg1"/>
                </a:solidFill>
              </a:rPr>
              <a:t>) = </a:t>
            </a:r>
            <a:r>
              <a:rPr lang="en-IN" sz="1600" dirty="0" err="1" smtClean="0">
                <a:solidFill>
                  <a:schemeClr val="bg1"/>
                </a:solidFill>
              </a:rPr>
              <a:t>வரலாறு</a:t>
            </a:r>
            <a:endParaRPr lang="en-IN" sz="1600" dirty="0" smtClean="0">
              <a:solidFill>
                <a:schemeClr val="bg1"/>
              </a:solidFill>
            </a:endParaRPr>
          </a:p>
          <a:p>
            <a:r>
              <a:rPr lang="en-IN" sz="1600" dirty="0" err="1" smtClean="0">
                <a:solidFill>
                  <a:schemeClr val="bg1"/>
                </a:solidFill>
              </a:rPr>
              <a:t>மன்னர்களின்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வாழ்க்கைப்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பதிவுகளாக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எழுதப்பட்ட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ஃபார்சி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மொழி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நாமாக்கள்</a:t>
            </a:r>
            <a:r>
              <a:rPr lang="en-IN" sz="1600" dirty="0" smtClean="0">
                <a:solidFill>
                  <a:schemeClr val="bg1"/>
                </a:solidFill>
              </a:rPr>
              <a:t>:</a:t>
            </a:r>
          </a:p>
          <a:p>
            <a:pPr marL="514350" indent="-514350">
              <a:buAutoNum type="arabicParenR"/>
            </a:pPr>
            <a:r>
              <a:rPr lang="en-IN" sz="1600" dirty="0" err="1" smtClean="0">
                <a:solidFill>
                  <a:schemeClr val="bg1"/>
                </a:solidFill>
              </a:rPr>
              <a:t>ஷா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நாமா</a:t>
            </a:r>
            <a:r>
              <a:rPr lang="en-IN" sz="1600" dirty="0" smtClean="0">
                <a:solidFill>
                  <a:schemeClr val="bg1"/>
                </a:solidFill>
              </a:rPr>
              <a:t> – </a:t>
            </a:r>
            <a:r>
              <a:rPr lang="en-IN" sz="1600" dirty="0" err="1" smtClean="0">
                <a:solidFill>
                  <a:schemeClr val="bg1"/>
                </a:solidFill>
              </a:rPr>
              <a:t>ஃபிர்தவ்ஸி</a:t>
            </a:r>
            <a:endParaRPr lang="en-IN" sz="1600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r>
              <a:rPr lang="en-IN" sz="1600" dirty="0" err="1" smtClean="0">
                <a:solidFill>
                  <a:schemeClr val="bg1"/>
                </a:solidFill>
              </a:rPr>
              <a:t>பாபர்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நாமா</a:t>
            </a:r>
            <a:r>
              <a:rPr lang="en-IN" sz="1600" dirty="0" smtClean="0">
                <a:solidFill>
                  <a:schemeClr val="bg1"/>
                </a:solidFill>
              </a:rPr>
              <a:t> – </a:t>
            </a:r>
            <a:r>
              <a:rPr lang="en-IN" sz="1600" dirty="0" err="1" smtClean="0">
                <a:solidFill>
                  <a:schemeClr val="bg1"/>
                </a:solidFill>
              </a:rPr>
              <a:t>அபூ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ஃபஸ்ல்</a:t>
            </a:r>
            <a:endParaRPr lang="en-IN" sz="1600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r>
              <a:rPr lang="en-IN" sz="1600" dirty="0" err="1" smtClean="0">
                <a:solidFill>
                  <a:schemeClr val="bg1"/>
                </a:solidFill>
              </a:rPr>
              <a:t>அக்பர்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நாமா</a:t>
            </a:r>
            <a:r>
              <a:rPr lang="en-IN" sz="1600" dirty="0" smtClean="0">
                <a:solidFill>
                  <a:schemeClr val="bg1"/>
                </a:solidFill>
              </a:rPr>
              <a:t> – </a:t>
            </a:r>
            <a:r>
              <a:rPr lang="en-IN" sz="1600" dirty="0" err="1" smtClean="0">
                <a:solidFill>
                  <a:schemeClr val="bg1"/>
                </a:solidFill>
              </a:rPr>
              <a:t>அபூ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ஃபஸ்ல்</a:t>
            </a:r>
            <a:endParaRPr lang="en-IN" sz="1600" dirty="0">
              <a:solidFill>
                <a:schemeClr val="bg1"/>
              </a:solidFill>
            </a:endParaRPr>
          </a:p>
        </p:txBody>
      </p:sp>
      <p:pic>
        <p:nvPicPr>
          <p:cNvPr id="2050" name="Picture 2" descr="undefin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" b="32688"/>
          <a:stretch/>
        </p:blipFill>
        <p:spPr bwMode="auto">
          <a:xfrm>
            <a:off x="722390" y="3068960"/>
            <a:ext cx="342093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22390" y="5877272"/>
            <a:ext cx="3420936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400" b="1" dirty="0" err="1" smtClean="0">
                <a:solidFill>
                  <a:schemeClr val="bg1"/>
                </a:solidFill>
              </a:rPr>
              <a:t>ஷா</a:t>
            </a:r>
            <a:r>
              <a:rPr lang="en-IN" sz="1400" b="1" dirty="0" smtClean="0">
                <a:solidFill>
                  <a:schemeClr val="bg1"/>
                </a:solidFill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</a:rPr>
              <a:t>நாமா</a:t>
            </a:r>
            <a:r>
              <a:rPr lang="en-IN" sz="1400" b="1" dirty="0" smtClean="0">
                <a:solidFill>
                  <a:schemeClr val="bg1"/>
                </a:solidFill>
              </a:rPr>
              <a:t> – </a:t>
            </a:r>
            <a:r>
              <a:rPr lang="en-IN" sz="1400" b="1" dirty="0" err="1" smtClean="0">
                <a:solidFill>
                  <a:schemeClr val="bg1"/>
                </a:solidFill>
              </a:rPr>
              <a:t>ஒரு</a:t>
            </a:r>
            <a:r>
              <a:rPr lang="en-IN" sz="1400" b="1" dirty="0" smtClean="0">
                <a:solidFill>
                  <a:schemeClr val="bg1"/>
                </a:solidFill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</a:rPr>
              <a:t>பக்கம்</a:t>
            </a:r>
            <a:endParaRPr lang="en-IN" sz="14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National Museum, New Delhi, Squirrels, a Peacock and Peahen, Demoiselle Cranes and Fish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66" b="9735"/>
          <a:stretch/>
        </p:blipFill>
        <p:spPr bwMode="auto">
          <a:xfrm>
            <a:off x="4996510" y="3068960"/>
            <a:ext cx="257364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862" y="5910903"/>
            <a:ext cx="3420936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400" b="1" dirty="0" err="1" smtClean="0">
                <a:solidFill>
                  <a:schemeClr val="bg1"/>
                </a:solidFill>
              </a:rPr>
              <a:t>பாபர்</a:t>
            </a:r>
            <a:r>
              <a:rPr lang="en-IN" sz="1400" b="1" dirty="0" smtClean="0">
                <a:solidFill>
                  <a:schemeClr val="bg1"/>
                </a:solidFill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</a:rPr>
              <a:t>நாமா</a:t>
            </a:r>
            <a:r>
              <a:rPr lang="en-IN" sz="1400" b="1" dirty="0" smtClean="0">
                <a:solidFill>
                  <a:schemeClr val="bg1"/>
                </a:solidFill>
              </a:rPr>
              <a:t> – </a:t>
            </a:r>
            <a:r>
              <a:rPr lang="en-IN" sz="1400" b="1" dirty="0" err="1" smtClean="0">
                <a:solidFill>
                  <a:schemeClr val="bg1"/>
                </a:solidFill>
              </a:rPr>
              <a:t>ஒரு</a:t>
            </a:r>
            <a:r>
              <a:rPr lang="en-IN" sz="1400" b="1" dirty="0" smtClean="0">
                <a:solidFill>
                  <a:schemeClr val="bg1"/>
                </a:solidFill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</a:rPr>
              <a:t>பக்கம்</a:t>
            </a:r>
            <a:endParaRPr lang="en-IN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650503"/>
          </a:xfrm>
        </p:spPr>
        <p:txBody>
          <a:bodyPr>
            <a:normAutofit/>
          </a:bodyPr>
          <a:lstStyle/>
          <a:p>
            <a:r>
              <a:rPr lang="en-IN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4.நாமா</a:t>
            </a:r>
            <a:endParaRPr lang="en-IN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68760"/>
            <a:ext cx="6400800" cy="4680520"/>
          </a:xfrm>
        </p:spPr>
        <p:txBody>
          <a:bodyPr>
            <a:normAutofit lnSpcReduction="10000"/>
          </a:bodyPr>
          <a:lstStyle/>
          <a:p>
            <a:r>
              <a:rPr lang="en-IN" sz="1600" dirty="0" err="1" smtClean="0">
                <a:solidFill>
                  <a:schemeClr val="bg1"/>
                </a:solidFill>
              </a:rPr>
              <a:t>முஸ்லிம்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தமிழ்ப்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புலவர்கள்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எழுதிய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சில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நாமாக்கள்</a:t>
            </a:r>
            <a:r>
              <a:rPr lang="en-IN" sz="1600" dirty="0" smtClean="0">
                <a:solidFill>
                  <a:schemeClr val="bg1"/>
                </a:solidFill>
              </a:rPr>
              <a:t>:</a:t>
            </a:r>
          </a:p>
          <a:p>
            <a:endParaRPr lang="en-IN" sz="1600" dirty="0" smtClean="0">
              <a:solidFill>
                <a:schemeClr val="bg1"/>
              </a:solidFill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IN" sz="1600" dirty="0" err="1" smtClean="0">
                <a:solidFill>
                  <a:schemeClr val="bg1"/>
                </a:solidFill>
              </a:rPr>
              <a:t>நூறு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நாமா</a:t>
            </a:r>
            <a:r>
              <a:rPr lang="en-IN" sz="1600" dirty="0" smtClean="0">
                <a:solidFill>
                  <a:schemeClr val="bg1"/>
                </a:solidFill>
              </a:rPr>
              <a:t> – </a:t>
            </a:r>
            <a:r>
              <a:rPr lang="en-IN" sz="1600" dirty="0" err="1" smtClean="0">
                <a:solidFill>
                  <a:schemeClr val="bg1"/>
                </a:solidFill>
              </a:rPr>
              <a:t>வகுதை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செய்யிது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அகுமது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மரைக்காயர்</a:t>
            </a:r>
            <a:endParaRPr lang="en-IN" sz="1600" dirty="0" smtClean="0">
              <a:solidFill>
                <a:schemeClr val="bg1"/>
              </a:solidFill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IN" sz="1600" dirty="0" err="1" smtClean="0">
                <a:solidFill>
                  <a:schemeClr val="bg1"/>
                </a:solidFill>
              </a:rPr>
              <a:t>நஸீகத்து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நாமா</a:t>
            </a:r>
            <a:r>
              <a:rPr lang="en-IN" sz="1600" dirty="0" smtClean="0">
                <a:solidFill>
                  <a:schemeClr val="bg1"/>
                </a:solidFill>
              </a:rPr>
              <a:t> – </a:t>
            </a:r>
            <a:r>
              <a:rPr lang="en-IN" sz="1600" dirty="0" err="1" smtClean="0">
                <a:solidFill>
                  <a:schemeClr val="bg1"/>
                </a:solidFill>
              </a:rPr>
              <a:t>அப்துல்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காதிறு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சாகிபு</a:t>
            </a:r>
            <a:endParaRPr lang="en-IN" sz="1600" dirty="0" smtClean="0">
              <a:solidFill>
                <a:schemeClr val="bg1"/>
              </a:solidFill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IN" sz="1600" dirty="0" err="1" smtClean="0">
                <a:solidFill>
                  <a:schemeClr val="bg1"/>
                </a:solidFill>
              </a:rPr>
              <a:t>மிகுறாஜ்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நாமா</a:t>
            </a:r>
            <a:r>
              <a:rPr lang="en-IN" sz="1600" dirty="0" smtClean="0">
                <a:solidFill>
                  <a:schemeClr val="bg1"/>
                </a:solidFill>
              </a:rPr>
              <a:t> – </a:t>
            </a:r>
            <a:r>
              <a:rPr lang="en-IN" sz="1600" dirty="0" err="1" smtClean="0">
                <a:solidFill>
                  <a:schemeClr val="bg1"/>
                </a:solidFill>
              </a:rPr>
              <a:t>மதாறு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சாகிபு</a:t>
            </a:r>
            <a:endParaRPr lang="en-IN" sz="1600" dirty="0" smtClean="0">
              <a:solidFill>
                <a:schemeClr val="bg1"/>
              </a:solidFill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IN" sz="1600" dirty="0" err="1" smtClean="0">
                <a:solidFill>
                  <a:schemeClr val="bg1"/>
                </a:solidFill>
              </a:rPr>
              <a:t>இர்ஷாது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நாமா</a:t>
            </a:r>
            <a:r>
              <a:rPr lang="en-IN" sz="1600" dirty="0" smtClean="0">
                <a:solidFill>
                  <a:schemeClr val="bg1"/>
                </a:solidFill>
              </a:rPr>
              <a:t> – </a:t>
            </a:r>
            <a:r>
              <a:rPr lang="en-IN" sz="1600" dirty="0" err="1" smtClean="0">
                <a:solidFill>
                  <a:schemeClr val="bg1"/>
                </a:solidFill>
              </a:rPr>
              <a:t>ஷாமுனா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லெப்பை</a:t>
            </a:r>
            <a:endParaRPr lang="en-IN" sz="1600" dirty="0" smtClean="0">
              <a:solidFill>
                <a:schemeClr val="bg1"/>
              </a:solidFill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IN" sz="1600" dirty="0" err="1" smtClean="0">
                <a:solidFill>
                  <a:schemeClr val="bg1"/>
                </a:solidFill>
              </a:rPr>
              <a:t>தொழுகை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நாமா</a:t>
            </a:r>
            <a:r>
              <a:rPr lang="en-IN" sz="1600" dirty="0" smtClean="0">
                <a:solidFill>
                  <a:schemeClr val="bg1"/>
                </a:solidFill>
              </a:rPr>
              <a:t> – </a:t>
            </a:r>
            <a:r>
              <a:rPr lang="en-IN" sz="1600" dirty="0" err="1" smtClean="0">
                <a:solidFill>
                  <a:schemeClr val="bg1"/>
                </a:solidFill>
              </a:rPr>
              <a:t>மாலிக்கு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சாஹிபு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புலவர்</a:t>
            </a:r>
            <a:endParaRPr lang="en-IN" sz="1600" dirty="0" smtClean="0">
              <a:solidFill>
                <a:schemeClr val="bg1"/>
              </a:solidFill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IN" sz="1600" dirty="0" err="1" smtClean="0">
                <a:solidFill>
                  <a:schemeClr val="bg1"/>
                </a:solidFill>
              </a:rPr>
              <a:t>தொழுகை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உறுதி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நாமா</a:t>
            </a:r>
            <a:r>
              <a:rPr lang="en-IN" sz="1600" dirty="0" smtClean="0">
                <a:solidFill>
                  <a:schemeClr val="bg1"/>
                </a:solidFill>
              </a:rPr>
              <a:t> – </a:t>
            </a:r>
            <a:r>
              <a:rPr lang="en-IN" sz="1600" dirty="0" err="1" smtClean="0">
                <a:solidFill>
                  <a:schemeClr val="bg1"/>
                </a:solidFill>
              </a:rPr>
              <a:t>சாமு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நெய்னா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லெப்பை</a:t>
            </a:r>
            <a:endParaRPr lang="en-IN" sz="1600" dirty="0" smtClean="0">
              <a:solidFill>
                <a:schemeClr val="bg1"/>
              </a:solidFill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IN" sz="1600" dirty="0" err="1" smtClean="0">
                <a:solidFill>
                  <a:schemeClr val="bg1"/>
                </a:solidFill>
              </a:rPr>
              <a:t>இபுலீசு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நாமா</a:t>
            </a:r>
            <a:r>
              <a:rPr lang="en-IN" sz="1600" dirty="0" smtClean="0">
                <a:solidFill>
                  <a:schemeClr val="bg1"/>
                </a:solidFill>
              </a:rPr>
              <a:t> – </a:t>
            </a:r>
            <a:r>
              <a:rPr lang="en-IN" sz="1600" dirty="0" err="1" smtClean="0">
                <a:solidFill>
                  <a:schemeClr val="bg1"/>
                </a:solidFill>
              </a:rPr>
              <a:t>செய்யது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அபூபக்கர்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புலவர்</a:t>
            </a:r>
            <a:endParaRPr lang="en-IN" sz="1600" dirty="0" smtClean="0">
              <a:solidFill>
                <a:schemeClr val="bg1"/>
              </a:solidFill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IN" sz="1600" dirty="0" err="1" smtClean="0">
                <a:solidFill>
                  <a:schemeClr val="bg1"/>
                </a:solidFill>
              </a:rPr>
              <a:t>அலிநாமா</a:t>
            </a:r>
            <a:r>
              <a:rPr lang="en-IN" sz="1600" dirty="0" smtClean="0">
                <a:solidFill>
                  <a:schemeClr val="bg1"/>
                </a:solidFill>
              </a:rPr>
              <a:t> – </a:t>
            </a:r>
            <a:r>
              <a:rPr lang="en-IN" sz="1600" dirty="0" err="1" smtClean="0">
                <a:solidFill>
                  <a:schemeClr val="bg1"/>
                </a:solidFill>
              </a:rPr>
              <a:t>செய்யது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முகம்மது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அண்ணாவியார்</a:t>
            </a:r>
            <a:endParaRPr lang="en-IN" sz="1600" dirty="0" smtClean="0">
              <a:solidFill>
                <a:schemeClr val="bg1"/>
              </a:solidFill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IN" sz="1600" dirty="0" err="1" smtClean="0">
                <a:solidFill>
                  <a:schemeClr val="bg1"/>
                </a:solidFill>
              </a:rPr>
              <a:t>ஹக்காயத்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நாமா</a:t>
            </a:r>
            <a:r>
              <a:rPr lang="en-IN" sz="1600" dirty="0" smtClean="0">
                <a:solidFill>
                  <a:schemeClr val="bg1"/>
                </a:solidFill>
              </a:rPr>
              <a:t> – </a:t>
            </a:r>
            <a:r>
              <a:rPr lang="en-IN" sz="1300" dirty="0" smtClean="0">
                <a:solidFill>
                  <a:schemeClr val="bg1"/>
                </a:solidFill>
              </a:rPr>
              <a:t>(</a:t>
            </a:r>
            <a:r>
              <a:rPr lang="en-IN" sz="1300" dirty="0" err="1" smtClean="0">
                <a:solidFill>
                  <a:schemeClr val="bg1"/>
                </a:solidFill>
              </a:rPr>
              <a:t>ஆசிரியர்</a:t>
            </a:r>
            <a:r>
              <a:rPr lang="en-IN" sz="1300" dirty="0" smtClean="0">
                <a:solidFill>
                  <a:schemeClr val="bg1"/>
                </a:solidFill>
              </a:rPr>
              <a:t> </a:t>
            </a:r>
            <a:r>
              <a:rPr lang="en-IN" sz="1300" dirty="0" err="1" smtClean="0">
                <a:solidFill>
                  <a:schemeClr val="bg1"/>
                </a:solidFill>
              </a:rPr>
              <a:t>அறியப்படவில்லை</a:t>
            </a:r>
            <a:r>
              <a:rPr lang="en-IN" sz="1300" dirty="0" smtClean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IN" sz="1600" dirty="0" err="1" smtClean="0">
                <a:solidFill>
                  <a:schemeClr val="bg1"/>
                </a:solidFill>
              </a:rPr>
              <a:t>சக்றாத்து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நாமா</a:t>
            </a:r>
            <a:r>
              <a:rPr lang="en-IN" sz="1600" dirty="0" smtClean="0">
                <a:solidFill>
                  <a:schemeClr val="bg1"/>
                </a:solidFill>
              </a:rPr>
              <a:t> – </a:t>
            </a:r>
            <a:r>
              <a:rPr lang="en-IN" sz="1300" dirty="0" smtClean="0">
                <a:solidFill>
                  <a:schemeClr val="bg1"/>
                </a:solidFill>
              </a:rPr>
              <a:t>(</a:t>
            </a:r>
            <a:r>
              <a:rPr lang="en-IN" sz="1300" dirty="0" err="1" smtClean="0">
                <a:solidFill>
                  <a:schemeClr val="bg1"/>
                </a:solidFill>
              </a:rPr>
              <a:t>ஆசிரியர்</a:t>
            </a:r>
            <a:r>
              <a:rPr lang="en-IN" sz="1300" dirty="0" smtClean="0">
                <a:solidFill>
                  <a:schemeClr val="bg1"/>
                </a:solidFill>
              </a:rPr>
              <a:t> </a:t>
            </a:r>
            <a:r>
              <a:rPr lang="en-IN" sz="1300" dirty="0" err="1" smtClean="0">
                <a:solidFill>
                  <a:schemeClr val="bg1"/>
                </a:solidFill>
              </a:rPr>
              <a:t>அறியப்படவில்லை</a:t>
            </a:r>
            <a:r>
              <a:rPr lang="en-IN" sz="1300" dirty="0" smtClean="0">
                <a:solidFill>
                  <a:schemeClr val="bg1"/>
                </a:solidFill>
              </a:rPr>
              <a:t>)</a:t>
            </a:r>
            <a:endParaRPr lang="en-IN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3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650503"/>
          </a:xfrm>
        </p:spPr>
        <p:txBody>
          <a:bodyPr>
            <a:normAutofit/>
          </a:bodyPr>
          <a:lstStyle/>
          <a:p>
            <a:r>
              <a:rPr lang="en-IN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5. </a:t>
            </a:r>
            <a:r>
              <a:rPr lang="en-IN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படைப்போர்</a:t>
            </a:r>
            <a:endParaRPr lang="en-IN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010000"/>
          </a:xfrm>
        </p:spPr>
        <p:txBody>
          <a:bodyPr>
            <a:normAutofit/>
          </a:bodyPr>
          <a:lstStyle/>
          <a:p>
            <a:r>
              <a:rPr lang="en-IN" sz="1600" dirty="0" err="1" smtClean="0">
                <a:solidFill>
                  <a:schemeClr val="bg1"/>
                </a:solidFill>
              </a:rPr>
              <a:t>பரணியில்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வரும்</a:t>
            </a:r>
            <a:r>
              <a:rPr lang="en-IN" sz="1600" dirty="0" smtClean="0">
                <a:solidFill>
                  <a:schemeClr val="bg1"/>
                </a:solidFill>
              </a:rPr>
              <a:t> “</a:t>
            </a:r>
            <a:r>
              <a:rPr lang="en-IN" sz="1600" dirty="0" err="1" smtClean="0">
                <a:solidFill>
                  <a:schemeClr val="bg1"/>
                </a:solidFill>
              </a:rPr>
              <a:t>போர்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பாடியது</a:t>
            </a:r>
            <a:r>
              <a:rPr lang="en-IN" sz="1600" dirty="0" smtClean="0">
                <a:solidFill>
                  <a:schemeClr val="bg1"/>
                </a:solidFill>
              </a:rPr>
              <a:t>” </a:t>
            </a:r>
            <a:r>
              <a:rPr lang="en-IN" sz="1600" dirty="0" err="1" smtClean="0">
                <a:solidFill>
                  <a:schemeClr val="bg1"/>
                </a:solidFill>
              </a:rPr>
              <a:t>என்னும்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பகுதியில்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இருந்து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வளர்த்தெடுக்கப்பட்ட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வடிவம்</a:t>
            </a:r>
            <a:r>
              <a:rPr lang="en-IN" sz="1600" dirty="0" smtClean="0">
                <a:solidFill>
                  <a:schemeClr val="bg1"/>
                </a:solidFill>
              </a:rPr>
              <a:t>.</a:t>
            </a:r>
          </a:p>
          <a:p>
            <a:endParaRPr lang="en-IN" sz="1600" dirty="0" smtClean="0">
              <a:solidFill>
                <a:schemeClr val="bg1"/>
              </a:solidFill>
            </a:endParaRPr>
          </a:p>
          <a:p>
            <a:r>
              <a:rPr lang="en-IN" sz="1600" dirty="0" err="1" smtClean="0">
                <a:solidFill>
                  <a:srgbClr val="FFFF00"/>
                </a:solidFill>
              </a:rPr>
              <a:t>முஸ்லிம்</a:t>
            </a:r>
            <a:r>
              <a:rPr lang="en-IN" sz="1600" dirty="0" smtClean="0">
                <a:solidFill>
                  <a:srgbClr val="FFFF00"/>
                </a:solidFill>
              </a:rPr>
              <a:t> </a:t>
            </a:r>
            <a:r>
              <a:rPr lang="en-IN" sz="1600" dirty="0" err="1" smtClean="0">
                <a:solidFill>
                  <a:srgbClr val="FFFF00"/>
                </a:solidFill>
              </a:rPr>
              <a:t>புலவர்கள்</a:t>
            </a:r>
            <a:r>
              <a:rPr lang="en-IN" sz="1600" dirty="0" smtClean="0">
                <a:solidFill>
                  <a:srgbClr val="FFFF00"/>
                </a:solidFill>
              </a:rPr>
              <a:t> </a:t>
            </a:r>
            <a:r>
              <a:rPr lang="en-IN" sz="1600" dirty="0" err="1" smtClean="0">
                <a:solidFill>
                  <a:srgbClr val="FFFF00"/>
                </a:solidFill>
              </a:rPr>
              <a:t>எழுதிய</a:t>
            </a:r>
            <a:r>
              <a:rPr lang="en-IN" sz="1600" dirty="0" smtClean="0">
                <a:solidFill>
                  <a:srgbClr val="FFFF00"/>
                </a:solidFill>
              </a:rPr>
              <a:t> </a:t>
            </a:r>
            <a:r>
              <a:rPr lang="en-IN" sz="1600" dirty="0" err="1" smtClean="0">
                <a:solidFill>
                  <a:srgbClr val="FFFF00"/>
                </a:solidFill>
              </a:rPr>
              <a:t>முக்கியமான</a:t>
            </a:r>
            <a:r>
              <a:rPr lang="en-IN" sz="1600" dirty="0" smtClean="0">
                <a:solidFill>
                  <a:srgbClr val="FFFF00"/>
                </a:solidFill>
              </a:rPr>
              <a:t> </a:t>
            </a:r>
            <a:r>
              <a:rPr lang="en-IN" sz="1600" dirty="0" err="1" smtClean="0">
                <a:solidFill>
                  <a:srgbClr val="FFFF00"/>
                </a:solidFill>
              </a:rPr>
              <a:t>படைப்போர்</a:t>
            </a:r>
            <a:r>
              <a:rPr lang="en-IN" sz="1600" dirty="0" smtClean="0">
                <a:solidFill>
                  <a:srgbClr val="FFFF00"/>
                </a:solidFill>
              </a:rPr>
              <a:t> </a:t>
            </a:r>
            <a:r>
              <a:rPr lang="en-IN" sz="1600" dirty="0" err="1" smtClean="0">
                <a:solidFill>
                  <a:srgbClr val="FFFF00"/>
                </a:solidFill>
              </a:rPr>
              <a:t>நூற்களில்</a:t>
            </a:r>
            <a:r>
              <a:rPr lang="en-IN" sz="1600" dirty="0" smtClean="0">
                <a:solidFill>
                  <a:srgbClr val="FFFF00"/>
                </a:solidFill>
              </a:rPr>
              <a:t> </a:t>
            </a:r>
            <a:r>
              <a:rPr lang="en-IN" sz="1600" dirty="0" err="1" smtClean="0">
                <a:solidFill>
                  <a:srgbClr val="FFFF00"/>
                </a:solidFill>
              </a:rPr>
              <a:t>சில</a:t>
            </a:r>
            <a:r>
              <a:rPr lang="en-IN" sz="1600" dirty="0" smtClean="0">
                <a:solidFill>
                  <a:srgbClr val="FFFF00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en-IN" sz="1600" dirty="0" err="1" smtClean="0">
                <a:solidFill>
                  <a:schemeClr val="bg1"/>
                </a:solidFill>
              </a:rPr>
              <a:t>செய்தத்துப்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படைப்போர்</a:t>
            </a:r>
            <a:r>
              <a:rPr lang="en-IN" sz="1600" dirty="0" smtClean="0">
                <a:solidFill>
                  <a:schemeClr val="bg1"/>
                </a:solidFill>
              </a:rPr>
              <a:t> – </a:t>
            </a:r>
            <a:r>
              <a:rPr lang="en-IN" sz="1600" dirty="0" err="1" smtClean="0">
                <a:solidFill>
                  <a:schemeClr val="bg1"/>
                </a:solidFill>
              </a:rPr>
              <a:t>குஞ்சுமூசுப்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புலவர்</a:t>
            </a:r>
            <a:endParaRPr lang="en-IN" sz="1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IN" sz="1600" dirty="0" err="1" smtClean="0">
                <a:solidFill>
                  <a:schemeClr val="bg1"/>
                </a:solidFill>
              </a:rPr>
              <a:t>உச்சி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படைப்போர்</a:t>
            </a:r>
            <a:r>
              <a:rPr lang="en-IN" sz="1600" dirty="0" smtClean="0">
                <a:solidFill>
                  <a:schemeClr val="bg1"/>
                </a:solidFill>
              </a:rPr>
              <a:t> – </a:t>
            </a:r>
            <a:r>
              <a:rPr lang="en-IN" sz="1600" dirty="0" err="1" smtClean="0">
                <a:solidFill>
                  <a:schemeClr val="bg1"/>
                </a:solidFill>
              </a:rPr>
              <a:t>அசனலிப்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புலவர்</a:t>
            </a:r>
            <a:endParaRPr lang="en-IN" sz="1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IN" sz="1600" dirty="0" err="1" smtClean="0">
                <a:solidFill>
                  <a:schemeClr val="bg1"/>
                </a:solidFill>
              </a:rPr>
              <a:t>காசிம்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படைப்போர்</a:t>
            </a:r>
            <a:r>
              <a:rPr lang="en-IN" sz="1600" dirty="0" smtClean="0">
                <a:solidFill>
                  <a:schemeClr val="bg1"/>
                </a:solidFill>
              </a:rPr>
              <a:t> – </a:t>
            </a:r>
            <a:r>
              <a:rPr lang="en-IN" sz="1600" dirty="0" err="1" smtClean="0">
                <a:solidFill>
                  <a:schemeClr val="bg1"/>
                </a:solidFill>
              </a:rPr>
              <a:t>அப்துல்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காதிறு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ராவுத்தர்</a:t>
            </a:r>
            <a:endParaRPr lang="en-IN" sz="1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IN" sz="1600" dirty="0" err="1" smtClean="0">
                <a:solidFill>
                  <a:schemeClr val="bg1"/>
                </a:solidFill>
              </a:rPr>
              <a:t>சக்கூன்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படைப்போர்</a:t>
            </a:r>
            <a:r>
              <a:rPr lang="en-IN" sz="1600" dirty="0" smtClean="0">
                <a:solidFill>
                  <a:schemeClr val="bg1"/>
                </a:solidFill>
              </a:rPr>
              <a:t> – </a:t>
            </a:r>
            <a:r>
              <a:rPr lang="en-IN" sz="1600" dirty="0" err="1" smtClean="0">
                <a:solidFill>
                  <a:schemeClr val="bg1"/>
                </a:solidFill>
              </a:rPr>
              <a:t>வரிசை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முகிய்யித்தீன்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புலவர்</a:t>
            </a:r>
            <a:endParaRPr lang="en-IN" sz="1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IN" sz="1600" dirty="0" err="1" smtClean="0">
                <a:solidFill>
                  <a:schemeClr val="bg1"/>
                </a:solidFill>
              </a:rPr>
              <a:t>மலுக்கு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முலுக்கின்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படைப்போர்</a:t>
            </a:r>
            <a:r>
              <a:rPr lang="en-IN" sz="1600" dirty="0" smtClean="0">
                <a:solidFill>
                  <a:schemeClr val="bg1"/>
                </a:solidFill>
              </a:rPr>
              <a:t> – </a:t>
            </a:r>
          </a:p>
          <a:p>
            <a:r>
              <a:rPr lang="en-IN" sz="1600" dirty="0">
                <a:solidFill>
                  <a:schemeClr val="bg1"/>
                </a:solidFill>
              </a:rPr>
              <a:t>	</a:t>
            </a:r>
            <a:r>
              <a:rPr lang="en-IN" sz="1600" dirty="0" smtClean="0">
                <a:solidFill>
                  <a:schemeClr val="bg1"/>
                </a:solidFill>
              </a:rPr>
              <a:t>	</a:t>
            </a:r>
            <a:r>
              <a:rPr lang="en-IN" sz="1600" dirty="0" err="1" smtClean="0">
                <a:solidFill>
                  <a:schemeClr val="bg1"/>
                </a:solidFill>
              </a:rPr>
              <a:t>கண்ணகுமது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மகுதூம்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முகம்மது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புலவர்</a:t>
            </a:r>
            <a:endParaRPr lang="en-IN" sz="1600" dirty="0">
              <a:solidFill>
                <a:schemeClr val="bg1"/>
              </a:solidFill>
            </a:endParaRPr>
          </a:p>
          <a:p>
            <a:r>
              <a:rPr lang="en-IN" sz="1600" dirty="0" smtClean="0">
                <a:solidFill>
                  <a:schemeClr val="bg1"/>
                </a:solidFill>
              </a:rPr>
              <a:t>6. </a:t>
            </a:r>
            <a:r>
              <a:rPr lang="en-IN" sz="1600" dirty="0" err="1" smtClean="0">
                <a:solidFill>
                  <a:schemeClr val="bg1"/>
                </a:solidFill>
              </a:rPr>
              <a:t>ஹுசைன்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படைப்போர்</a:t>
            </a:r>
            <a:r>
              <a:rPr lang="en-IN" sz="1600" dirty="0" smtClean="0">
                <a:solidFill>
                  <a:schemeClr val="bg1"/>
                </a:solidFill>
              </a:rPr>
              <a:t> – </a:t>
            </a:r>
            <a:r>
              <a:rPr lang="en-IN" sz="1600" dirty="0" err="1" smtClean="0">
                <a:solidFill>
                  <a:schemeClr val="bg1"/>
                </a:solidFill>
              </a:rPr>
              <a:t>காளை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அசனலிப்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புலவர்</a:t>
            </a:r>
            <a:endParaRPr lang="en-IN" sz="1600" dirty="0" smtClean="0">
              <a:solidFill>
                <a:schemeClr val="bg1"/>
              </a:solidFill>
            </a:endParaRPr>
          </a:p>
          <a:p>
            <a:r>
              <a:rPr lang="en-IN" sz="1600" dirty="0" smtClean="0">
                <a:solidFill>
                  <a:schemeClr val="bg1"/>
                </a:solidFill>
              </a:rPr>
              <a:t>7. </a:t>
            </a:r>
            <a:r>
              <a:rPr lang="en-IN" sz="1600" dirty="0" err="1" smtClean="0">
                <a:solidFill>
                  <a:schemeClr val="bg1"/>
                </a:solidFill>
              </a:rPr>
              <a:t>நபுஸு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படைப்போர்</a:t>
            </a:r>
            <a:r>
              <a:rPr lang="en-IN" sz="1600" dirty="0" smtClean="0">
                <a:solidFill>
                  <a:schemeClr val="bg1"/>
                </a:solidFill>
              </a:rPr>
              <a:t> – </a:t>
            </a:r>
            <a:r>
              <a:rPr lang="en-IN" sz="1600" dirty="0" err="1" smtClean="0">
                <a:solidFill>
                  <a:schemeClr val="bg1"/>
                </a:solidFill>
              </a:rPr>
              <a:t>செய்யது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முகம்மதுப்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புலவர்</a:t>
            </a:r>
            <a:endParaRPr lang="en-IN" sz="1600" dirty="0" smtClean="0">
              <a:solidFill>
                <a:schemeClr val="bg1"/>
              </a:solidFill>
            </a:endParaRPr>
          </a:p>
          <a:p>
            <a:endParaRPr lang="en-IN" sz="1600" dirty="0" smtClean="0">
              <a:solidFill>
                <a:schemeClr val="bg1"/>
              </a:solidFill>
            </a:endParaRPr>
          </a:p>
          <a:p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33990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rmAutofit/>
          </a:bodyPr>
          <a:lstStyle/>
          <a:p>
            <a:r>
              <a:rPr lang="en-IN" sz="6600" b="1" dirty="0" err="1" smtClean="0">
                <a:solidFill>
                  <a:srgbClr val="FFFF00"/>
                </a:solidFill>
              </a:rPr>
              <a:t>நன்றி</a:t>
            </a:r>
            <a:endParaRPr lang="en-IN" sz="66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N" sz="2200" b="1" dirty="0" err="1" smtClean="0">
                <a:solidFill>
                  <a:srgbClr val="FFC000"/>
                </a:solidFill>
              </a:rPr>
              <a:t>முனைவர்</a:t>
            </a:r>
            <a:r>
              <a:rPr lang="en-IN" sz="2200" b="1" dirty="0" smtClean="0">
                <a:solidFill>
                  <a:srgbClr val="FFC000"/>
                </a:solidFill>
              </a:rPr>
              <a:t> அ. </a:t>
            </a:r>
            <a:r>
              <a:rPr lang="en-IN" sz="2200" b="1" dirty="0" err="1" smtClean="0">
                <a:solidFill>
                  <a:srgbClr val="FFC000"/>
                </a:solidFill>
              </a:rPr>
              <a:t>தௌஃபீக்</a:t>
            </a:r>
            <a:r>
              <a:rPr lang="en-IN" sz="2200" b="1" dirty="0" smtClean="0">
                <a:solidFill>
                  <a:srgbClr val="FFC000"/>
                </a:solidFill>
              </a:rPr>
              <a:t> </a:t>
            </a:r>
            <a:r>
              <a:rPr lang="en-IN" sz="2200" b="1" dirty="0" err="1" smtClean="0">
                <a:solidFill>
                  <a:srgbClr val="FFC000"/>
                </a:solidFill>
              </a:rPr>
              <a:t>ரமீஸ்</a:t>
            </a:r>
            <a:endParaRPr lang="en-IN" sz="2200" b="1" dirty="0" smtClean="0">
              <a:solidFill>
                <a:srgbClr val="FFC000"/>
              </a:solidFill>
            </a:endParaRPr>
          </a:p>
          <a:p>
            <a:r>
              <a:rPr lang="en-IN" sz="15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உதவிப்</a:t>
            </a:r>
            <a:r>
              <a:rPr lang="en-IN" sz="15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IN" sz="15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பேராசிரியர்</a:t>
            </a:r>
            <a:endParaRPr lang="en-IN" sz="15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IN" sz="15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முதுகலை</a:t>
            </a:r>
            <a:r>
              <a:rPr lang="en-IN" sz="15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&amp; </a:t>
            </a:r>
            <a:r>
              <a:rPr lang="en-IN" sz="15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தமிழாய்வுத்</a:t>
            </a:r>
            <a:r>
              <a:rPr lang="en-IN" sz="15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IN" sz="15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துறை</a:t>
            </a:r>
            <a:endParaRPr lang="en-IN" sz="15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IN" sz="15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ஜமால்</a:t>
            </a:r>
            <a:r>
              <a:rPr lang="en-IN" sz="15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IN" sz="15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முகமது</a:t>
            </a:r>
            <a:r>
              <a:rPr lang="en-IN" sz="15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IN" sz="15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கல்லூரி</a:t>
            </a:r>
            <a:r>
              <a:rPr lang="en-IN" sz="15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</a:t>
            </a:r>
            <a:r>
              <a:rPr lang="en-IN" sz="15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தன்னாட்சி</a:t>
            </a:r>
            <a:r>
              <a:rPr lang="en-IN" sz="15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</a:p>
          <a:p>
            <a:r>
              <a:rPr lang="en-IN" sz="15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திருச்சிராப்பள்ளி</a:t>
            </a:r>
            <a:r>
              <a:rPr lang="en-IN" sz="15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- 620020</a:t>
            </a:r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857916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5040560"/>
          </a:xfrm>
        </p:spPr>
        <p:txBody>
          <a:bodyPr>
            <a:normAutofit/>
          </a:bodyPr>
          <a:lstStyle/>
          <a:p>
            <a:r>
              <a:rPr lang="en-IN" sz="1800" b="1" dirty="0" err="1" smtClean="0">
                <a:solidFill>
                  <a:srgbClr val="FFFF00"/>
                </a:solidFill>
              </a:rPr>
              <a:t>சிற்றிலக்கியங்கள்</a:t>
            </a:r>
            <a:r>
              <a:rPr lang="en-IN" sz="1800" b="1" dirty="0" smtClean="0">
                <a:solidFill>
                  <a:srgbClr val="FFFF00"/>
                </a:solidFill>
              </a:rPr>
              <a:t> – </a:t>
            </a:r>
            <a:r>
              <a:rPr lang="en-IN" sz="1800" b="1" dirty="0" err="1" smtClean="0">
                <a:solidFill>
                  <a:srgbClr val="FFFF00"/>
                </a:solidFill>
              </a:rPr>
              <a:t>ஒரு</a:t>
            </a:r>
            <a:r>
              <a:rPr lang="en-IN" sz="1800" b="1" dirty="0" smtClean="0">
                <a:solidFill>
                  <a:srgbClr val="FFFF00"/>
                </a:solidFill>
              </a:rPr>
              <a:t> </a:t>
            </a:r>
            <a:r>
              <a:rPr lang="en-IN" sz="1800" b="1" dirty="0" err="1" smtClean="0">
                <a:solidFill>
                  <a:srgbClr val="FFFF00"/>
                </a:solidFill>
              </a:rPr>
              <a:t>பருந்துப்</a:t>
            </a:r>
            <a:r>
              <a:rPr lang="en-IN" sz="1800" b="1" dirty="0" smtClean="0">
                <a:solidFill>
                  <a:srgbClr val="FFFF00"/>
                </a:solidFill>
              </a:rPr>
              <a:t> </a:t>
            </a:r>
            <a:r>
              <a:rPr lang="en-IN" sz="1800" b="1" dirty="0" err="1" smtClean="0">
                <a:solidFill>
                  <a:srgbClr val="FFFF00"/>
                </a:solidFill>
              </a:rPr>
              <a:t>பார்வை</a:t>
            </a:r>
            <a:r>
              <a:rPr lang="en-IN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en-IN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IN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en-IN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IN" sz="1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பிரபந்தம்</a:t>
            </a:r>
            <a:r>
              <a:rPr lang="en-IN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– </a:t>
            </a:r>
            <a:r>
              <a:rPr lang="en-IN" sz="1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நன்கு</a:t>
            </a:r>
            <a:r>
              <a:rPr lang="en-IN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IN" sz="1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கட்டப்பட்டது</a:t>
            </a:r>
            <a:r>
              <a:rPr lang="en-IN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en-IN" sz="1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நன்கு</a:t>
            </a:r>
            <a:r>
              <a:rPr lang="en-IN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IN" sz="1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யாக்கப்பட்டது</a:t>
            </a:r>
            <a:r>
              <a:rPr lang="en-IN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en-IN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IN" sz="1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சிறு</a:t>
            </a:r>
            <a:r>
              <a:rPr lang="en-IN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IN" sz="1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பிரபந்தங்கள்</a:t>
            </a:r>
            <a:r>
              <a:rPr lang="en-IN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= </a:t>
            </a:r>
            <a:r>
              <a:rPr lang="en-IN" sz="1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சிற்றிலக்கியங்கள்</a:t>
            </a:r>
            <a:r>
              <a:rPr lang="en-IN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en-IN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IN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en-IN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IN" sz="1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சிற்றிலக்கியக்</a:t>
            </a:r>
            <a:r>
              <a:rPr lang="en-IN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IN" sz="1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காலம்</a:t>
            </a:r>
            <a:r>
              <a:rPr lang="en-IN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=  </a:t>
            </a:r>
            <a:r>
              <a:rPr lang="en-IN" sz="1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நாயக்கர்</a:t>
            </a:r>
            <a:r>
              <a:rPr lang="en-IN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IN" sz="1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காலம்</a:t>
            </a:r>
            <a:r>
              <a:rPr lang="en-IN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en-IN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IN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en-IN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IN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”</a:t>
            </a:r>
            <a:r>
              <a:rPr lang="en-IN" sz="1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பிரபந்தம்</a:t>
            </a:r>
            <a:r>
              <a:rPr lang="en-IN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96 </a:t>
            </a:r>
            <a:r>
              <a:rPr lang="en-IN" sz="1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வகை</a:t>
            </a:r>
            <a:r>
              <a:rPr lang="en-IN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” – </a:t>
            </a:r>
            <a:r>
              <a:rPr lang="en-IN" sz="14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வீரமாமுனிவரின்</a:t>
            </a:r>
            <a:r>
              <a:rPr lang="en-IN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‘</a:t>
            </a:r>
            <a:r>
              <a:rPr lang="en-IN" sz="14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சதுரகராதி</a:t>
            </a:r>
            <a:r>
              <a:rPr lang="en-IN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’</a:t>
            </a:r>
            <a:br>
              <a:rPr lang="en-IN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IN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en-IN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IN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“</a:t>
            </a:r>
            <a:r>
              <a:rPr lang="en-IN" sz="1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பிள்ளைக்கவி</a:t>
            </a:r>
            <a:r>
              <a:rPr lang="en-IN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IN" sz="1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முதல்</a:t>
            </a:r>
            <a:r>
              <a:rPr lang="en-IN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IN" sz="1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புராணம்</a:t>
            </a:r>
            <a:r>
              <a:rPr lang="en-IN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IN" sz="1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ஈறாகத்</a:t>
            </a:r>
            <a:r>
              <a:rPr lang="en-IN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br>
              <a:rPr lang="en-IN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IN" sz="1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தொண்ணூற்றாறு</a:t>
            </a:r>
            <a:r>
              <a:rPr lang="en-IN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IN" sz="1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என்னும்</a:t>
            </a:r>
            <a:r>
              <a:rPr lang="en-IN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IN" sz="1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தொகையாம்</a:t>
            </a:r>
            <a:r>
              <a:rPr lang="en-IN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”</a:t>
            </a:r>
            <a:br>
              <a:rPr lang="en-IN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IN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- ’</a:t>
            </a:r>
            <a:r>
              <a:rPr lang="en-IN" sz="14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பிரபந்த</a:t>
            </a:r>
            <a:r>
              <a:rPr lang="en-IN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IN" sz="14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மரபியல்</a:t>
            </a:r>
            <a:r>
              <a:rPr lang="en-IN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’</a:t>
            </a:r>
            <a:br>
              <a:rPr lang="en-IN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IN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en-IN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IN" sz="16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சிற்றிலக்கியங்கள்</a:t>
            </a:r>
            <a:r>
              <a:rPr lang="en-IN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IN" sz="16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தொல்காப்பியர்</a:t>
            </a:r>
            <a:r>
              <a:rPr lang="en-IN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IN" sz="16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கூறும்</a:t>
            </a:r>
            <a:r>
              <a:rPr lang="en-IN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’</a:t>
            </a:r>
            <a:r>
              <a:rPr lang="en-IN" sz="16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விருந்து</a:t>
            </a:r>
            <a:r>
              <a:rPr lang="en-IN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’ </a:t>
            </a:r>
            <a:r>
              <a:rPr lang="en-IN" sz="16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என்னும்</a:t>
            </a:r>
            <a:r>
              <a:rPr lang="en-IN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IN" sz="16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வனப்பினுள்</a:t>
            </a:r>
            <a:r>
              <a:rPr lang="en-IN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IN" sz="16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அடங்கும்</a:t>
            </a:r>
            <a:r>
              <a:rPr lang="en-IN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  <a:br>
              <a:rPr lang="en-IN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IN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en-IN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IN" sz="16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முக்கியமான</a:t>
            </a:r>
            <a:r>
              <a:rPr lang="en-IN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IN" sz="16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சிற்றிலக்கிய</a:t>
            </a:r>
            <a:r>
              <a:rPr lang="en-IN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IN" sz="16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வகைகள்</a:t>
            </a:r>
            <a:r>
              <a:rPr lang="en-IN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: </a:t>
            </a:r>
            <a:r>
              <a:rPr lang="en-IN" sz="16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அந்தாதி</a:t>
            </a:r>
            <a:r>
              <a:rPr lang="en-IN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en-IN" sz="16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பிள்ளைத்தமிழ்</a:t>
            </a:r>
            <a:r>
              <a:rPr lang="en-IN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 </a:t>
            </a:r>
            <a:r>
              <a:rPr lang="en-IN" sz="16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தூது</a:t>
            </a:r>
            <a:r>
              <a:rPr lang="en-IN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en-IN" sz="16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உலா</a:t>
            </a:r>
            <a:r>
              <a:rPr lang="en-IN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en-IN" sz="16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பள்ளு</a:t>
            </a:r>
            <a:r>
              <a:rPr lang="en-IN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en-IN" sz="16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குறவஞ்சி</a:t>
            </a:r>
            <a:r>
              <a:rPr lang="en-IN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en-IN" sz="16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மாலை</a:t>
            </a:r>
            <a:r>
              <a:rPr lang="en-IN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en-IN" sz="16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கலம்பகம்</a:t>
            </a:r>
            <a:r>
              <a:rPr lang="en-IN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en-IN" sz="16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சதகம்</a:t>
            </a:r>
            <a:r>
              <a:rPr lang="en-IN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en-IN" sz="16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பரணி</a:t>
            </a:r>
            <a:r>
              <a:rPr lang="en-IN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en-IN" sz="16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கோவை</a:t>
            </a:r>
            <a:r>
              <a:rPr lang="en-IN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  <a:endParaRPr lang="en-IN" sz="1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485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794519"/>
          </a:xfrm>
        </p:spPr>
        <p:txBody>
          <a:bodyPr>
            <a:normAutofit/>
          </a:bodyPr>
          <a:lstStyle/>
          <a:p>
            <a:r>
              <a:rPr lang="en-IN" sz="2000" b="1" dirty="0" err="1" smtClean="0">
                <a:solidFill>
                  <a:srgbClr val="FFFF00"/>
                </a:solidFill>
              </a:rPr>
              <a:t>இஸ்லாமியப்</a:t>
            </a:r>
            <a:r>
              <a:rPr lang="en-IN" sz="2000" b="1" dirty="0" smtClean="0">
                <a:solidFill>
                  <a:srgbClr val="FFFF00"/>
                </a:solidFill>
              </a:rPr>
              <a:t> </a:t>
            </a:r>
            <a:r>
              <a:rPr lang="en-IN" sz="2000" b="1" dirty="0" err="1" smtClean="0">
                <a:solidFill>
                  <a:srgbClr val="FFFF00"/>
                </a:solidFill>
              </a:rPr>
              <a:t>புதுவகைச்</a:t>
            </a:r>
            <a:r>
              <a:rPr lang="en-IN" sz="2000" b="1" dirty="0" smtClean="0">
                <a:solidFill>
                  <a:srgbClr val="FFFF00"/>
                </a:solidFill>
              </a:rPr>
              <a:t> </a:t>
            </a:r>
            <a:r>
              <a:rPr lang="en-IN" sz="2000" b="1" dirty="0" err="1" smtClean="0">
                <a:solidFill>
                  <a:srgbClr val="FFFF00"/>
                </a:solidFill>
              </a:rPr>
              <a:t>சிற்றிலக்கியங்கள்</a:t>
            </a:r>
            <a:endParaRPr lang="en-IN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4320480"/>
          </a:xfrm>
        </p:spPr>
        <p:txBody>
          <a:bodyPr>
            <a:normAutofit/>
          </a:bodyPr>
          <a:lstStyle/>
          <a:p>
            <a:r>
              <a:rPr lang="en-IN" sz="1600" dirty="0" err="1" smtClean="0">
                <a:solidFill>
                  <a:schemeClr val="bg1"/>
                </a:solidFill>
              </a:rPr>
              <a:t>அறபி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ஃபார்சி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மற்றும்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உருது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மொழிகளின்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கவிமரபுகளை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அறிந்த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முஸ்லிம்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புலவர்கள்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தமிழுக்கு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அறிமுகம்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செய்த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புதுவகைச்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சிற்றிலக்கியங்கள்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ஐந்தாகும்</a:t>
            </a:r>
            <a:r>
              <a:rPr lang="en-IN" sz="16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IN" sz="1600" dirty="0" err="1" smtClean="0">
                <a:solidFill>
                  <a:schemeClr val="bg1"/>
                </a:solidFill>
              </a:rPr>
              <a:t>அவை</a:t>
            </a:r>
            <a:r>
              <a:rPr lang="en-IN" sz="1600" dirty="0" smtClean="0">
                <a:solidFill>
                  <a:schemeClr val="bg1"/>
                </a:solidFill>
              </a:rPr>
              <a:t>:</a:t>
            </a:r>
          </a:p>
          <a:p>
            <a:endParaRPr lang="en-IN" sz="1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IN" sz="1600" b="1" dirty="0" err="1" smtClean="0">
                <a:solidFill>
                  <a:srgbClr val="FFFF00"/>
                </a:solidFill>
              </a:rPr>
              <a:t>கிஸ்ஸா</a:t>
            </a:r>
            <a:r>
              <a:rPr lang="en-IN" sz="1600" b="1" dirty="0" smtClean="0">
                <a:solidFill>
                  <a:srgbClr val="FFFF00"/>
                </a:solidFill>
              </a:rPr>
              <a:t> (</a:t>
            </a:r>
            <a:r>
              <a:rPr lang="en-IN" sz="1600" b="1" dirty="0" err="1" smtClean="0">
                <a:solidFill>
                  <a:srgbClr val="FFFF00"/>
                </a:solidFill>
              </a:rPr>
              <a:t>கதை</a:t>
            </a:r>
            <a:r>
              <a:rPr lang="en-IN" sz="1600" b="1" dirty="0" smtClean="0">
                <a:solidFill>
                  <a:srgbClr val="FFFF00"/>
                </a:solidFill>
              </a:rPr>
              <a:t>)</a:t>
            </a:r>
          </a:p>
          <a:p>
            <a:pPr marL="342900" indent="-342900">
              <a:buAutoNum type="arabicPeriod"/>
            </a:pPr>
            <a:endParaRPr lang="en-IN" sz="1600" b="1" dirty="0">
              <a:solidFill>
                <a:srgbClr val="FFFF00"/>
              </a:solidFill>
            </a:endParaRPr>
          </a:p>
          <a:p>
            <a:r>
              <a:rPr lang="en-IN" sz="1600" b="1" dirty="0" smtClean="0">
                <a:solidFill>
                  <a:srgbClr val="FFFF00"/>
                </a:solidFill>
              </a:rPr>
              <a:t>2. </a:t>
            </a:r>
            <a:r>
              <a:rPr lang="en-IN" sz="1600" b="1" dirty="0" err="1" smtClean="0">
                <a:solidFill>
                  <a:srgbClr val="FFFF00"/>
                </a:solidFill>
              </a:rPr>
              <a:t>மலசா</a:t>
            </a:r>
            <a:r>
              <a:rPr lang="en-IN" sz="1600" b="1" dirty="0" smtClean="0">
                <a:solidFill>
                  <a:srgbClr val="FFFF00"/>
                </a:solidFill>
              </a:rPr>
              <a:t> (</a:t>
            </a:r>
            <a:r>
              <a:rPr lang="en-IN" sz="1600" b="1" dirty="0" err="1" smtClean="0">
                <a:solidFill>
                  <a:srgbClr val="FFFF00"/>
                </a:solidFill>
              </a:rPr>
              <a:t>கேள்வி</a:t>
            </a:r>
            <a:r>
              <a:rPr lang="en-IN" sz="1600" b="1" dirty="0" smtClean="0">
                <a:solidFill>
                  <a:srgbClr val="FFFF00"/>
                </a:solidFill>
              </a:rPr>
              <a:t> </a:t>
            </a:r>
            <a:r>
              <a:rPr lang="en-IN" sz="1600" b="1" dirty="0" err="1" smtClean="0">
                <a:solidFill>
                  <a:srgbClr val="FFFF00"/>
                </a:solidFill>
              </a:rPr>
              <a:t>பதில்</a:t>
            </a:r>
            <a:r>
              <a:rPr lang="en-IN" sz="1600" b="1" dirty="0" smtClean="0">
                <a:solidFill>
                  <a:srgbClr val="FFFF00"/>
                </a:solidFill>
              </a:rPr>
              <a:t>)</a:t>
            </a:r>
          </a:p>
          <a:p>
            <a:endParaRPr lang="en-IN" sz="1600" b="1" dirty="0">
              <a:solidFill>
                <a:srgbClr val="FFFF00"/>
              </a:solidFill>
            </a:endParaRPr>
          </a:p>
          <a:p>
            <a:r>
              <a:rPr lang="en-IN" sz="1600" b="1" dirty="0" smtClean="0">
                <a:solidFill>
                  <a:srgbClr val="FFFF00"/>
                </a:solidFill>
              </a:rPr>
              <a:t>3. </a:t>
            </a:r>
            <a:r>
              <a:rPr lang="en-IN" sz="1600" b="1" dirty="0" err="1" smtClean="0">
                <a:solidFill>
                  <a:srgbClr val="FFFF00"/>
                </a:solidFill>
              </a:rPr>
              <a:t>முனாஜாத்து</a:t>
            </a:r>
            <a:r>
              <a:rPr lang="en-IN" sz="1600" b="1" dirty="0" smtClean="0">
                <a:solidFill>
                  <a:srgbClr val="FFFF00"/>
                </a:solidFill>
              </a:rPr>
              <a:t> (</a:t>
            </a:r>
            <a:r>
              <a:rPr lang="en-IN" sz="1600" b="1" dirty="0" err="1" smtClean="0">
                <a:solidFill>
                  <a:srgbClr val="FFFF00"/>
                </a:solidFill>
              </a:rPr>
              <a:t>உரையாடல்</a:t>
            </a:r>
            <a:r>
              <a:rPr lang="en-IN" sz="1600" b="1" dirty="0" smtClean="0">
                <a:solidFill>
                  <a:srgbClr val="FFFF00"/>
                </a:solidFill>
              </a:rPr>
              <a:t>)</a:t>
            </a:r>
          </a:p>
          <a:p>
            <a:endParaRPr lang="en-IN" sz="1600" b="1" dirty="0">
              <a:solidFill>
                <a:srgbClr val="FFFF00"/>
              </a:solidFill>
            </a:endParaRPr>
          </a:p>
          <a:p>
            <a:r>
              <a:rPr lang="en-IN" sz="1600" b="1" dirty="0" smtClean="0">
                <a:solidFill>
                  <a:srgbClr val="FFFF00"/>
                </a:solidFill>
              </a:rPr>
              <a:t>4. </a:t>
            </a:r>
            <a:r>
              <a:rPr lang="en-IN" sz="1600" b="1" dirty="0" err="1" smtClean="0">
                <a:solidFill>
                  <a:srgbClr val="FFFF00"/>
                </a:solidFill>
              </a:rPr>
              <a:t>நாமா</a:t>
            </a:r>
            <a:r>
              <a:rPr lang="en-IN" sz="1600" b="1" dirty="0" smtClean="0">
                <a:solidFill>
                  <a:srgbClr val="FFFF00"/>
                </a:solidFill>
              </a:rPr>
              <a:t> (</a:t>
            </a:r>
            <a:r>
              <a:rPr lang="en-IN" sz="1600" b="1" dirty="0" err="1" smtClean="0">
                <a:solidFill>
                  <a:srgbClr val="FFFF00"/>
                </a:solidFill>
              </a:rPr>
              <a:t>சரிதம்</a:t>
            </a:r>
            <a:r>
              <a:rPr lang="en-IN" sz="1600" b="1" dirty="0" smtClean="0">
                <a:solidFill>
                  <a:srgbClr val="FFFF00"/>
                </a:solidFill>
              </a:rPr>
              <a:t>)</a:t>
            </a:r>
          </a:p>
          <a:p>
            <a:endParaRPr lang="en-IN" sz="1600" b="1" dirty="0">
              <a:solidFill>
                <a:srgbClr val="FFFF00"/>
              </a:solidFill>
            </a:endParaRPr>
          </a:p>
          <a:p>
            <a:r>
              <a:rPr lang="en-IN" sz="1600" b="1" dirty="0" smtClean="0">
                <a:solidFill>
                  <a:srgbClr val="FFFF00"/>
                </a:solidFill>
              </a:rPr>
              <a:t>5. </a:t>
            </a:r>
            <a:r>
              <a:rPr lang="en-IN" sz="1600" b="1" dirty="0" err="1" smtClean="0">
                <a:solidFill>
                  <a:srgbClr val="FFFF00"/>
                </a:solidFill>
              </a:rPr>
              <a:t>படைப்போர்</a:t>
            </a:r>
            <a:endParaRPr lang="en-IN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95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72251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1. </a:t>
            </a:r>
            <a:r>
              <a:rPr lang="en-IN" sz="2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கிஸ்ஸா</a:t>
            </a:r>
            <a:r>
              <a:rPr lang="en-IN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</a:t>
            </a:r>
            <a:r>
              <a:rPr lang="en-IN" sz="2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கதை</a:t>
            </a:r>
            <a:r>
              <a:rPr lang="en-IN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  <a:endParaRPr lang="en-IN" sz="2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1268760"/>
            <a:ext cx="7128792" cy="5040560"/>
          </a:xfrm>
        </p:spPr>
        <p:txBody>
          <a:bodyPr>
            <a:normAutofit/>
          </a:bodyPr>
          <a:lstStyle/>
          <a:p>
            <a:r>
              <a:rPr lang="en-IN" sz="1400" dirty="0" err="1" smtClean="0">
                <a:solidFill>
                  <a:schemeClr val="bg1"/>
                </a:solidFill>
              </a:rPr>
              <a:t>கிஸ்ஸா</a:t>
            </a:r>
            <a:r>
              <a:rPr lang="en-IN" sz="1400" dirty="0" smtClean="0">
                <a:solidFill>
                  <a:schemeClr val="bg1"/>
                </a:solidFill>
              </a:rPr>
              <a:t> – </a:t>
            </a:r>
            <a:r>
              <a:rPr lang="en-IN" sz="1400" dirty="0" err="1" smtClean="0">
                <a:solidFill>
                  <a:schemeClr val="bg1"/>
                </a:solidFill>
              </a:rPr>
              <a:t>அறபுச்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சொல்</a:t>
            </a:r>
            <a:r>
              <a:rPr lang="en-IN" sz="1400" dirty="0" smtClean="0">
                <a:solidFill>
                  <a:schemeClr val="bg1"/>
                </a:solidFill>
              </a:rPr>
              <a:t>; </a:t>
            </a:r>
            <a:r>
              <a:rPr lang="en-IN" sz="1400" dirty="0" err="1" smtClean="0">
                <a:solidFill>
                  <a:schemeClr val="bg1"/>
                </a:solidFill>
              </a:rPr>
              <a:t>கதை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என்று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பொருள்</a:t>
            </a:r>
            <a:r>
              <a:rPr lang="en-IN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IN" sz="1400" dirty="0" err="1" smtClean="0">
                <a:solidFill>
                  <a:schemeClr val="bg1"/>
                </a:solidFill>
              </a:rPr>
              <a:t>கஸஸ்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என்பது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இதன்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வேர்ச்சொல்</a:t>
            </a:r>
            <a:r>
              <a:rPr lang="en-IN" sz="1400" dirty="0" smtClean="0">
                <a:solidFill>
                  <a:schemeClr val="bg1"/>
                </a:solidFill>
              </a:rPr>
              <a:t>.</a:t>
            </a:r>
          </a:p>
          <a:p>
            <a:endParaRPr lang="en-IN" sz="1400" dirty="0">
              <a:solidFill>
                <a:schemeClr val="bg1"/>
              </a:solidFill>
            </a:endParaRPr>
          </a:p>
          <a:p>
            <a:r>
              <a:rPr lang="en-IN" sz="1400" dirty="0" err="1" smtClean="0">
                <a:solidFill>
                  <a:schemeClr val="bg1"/>
                </a:solidFill>
              </a:rPr>
              <a:t>திருக்குர்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ஆனின்</a:t>
            </a:r>
            <a:r>
              <a:rPr lang="en-IN" sz="1400" dirty="0" smtClean="0">
                <a:solidFill>
                  <a:schemeClr val="bg1"/>
                </a:solidFill>
              </a:rPr>
              <a:t> 12-ஆம் </a:t>
            </a:r>
            <a:r>
              <a:rPr lang="en-IN" sz="1400" dirty="0" err="1" smtClean="0">
                <a:solidFill>
                  <a:schemeClr val="bg1"/>
                </a:solidFill>
              </a:rPr>
              <a:t>அத்தியாயம்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ஆன</a:t>
            </a:r>
            <a:r>
              <a:rPr lang="en-IN" sz="1400" dirty="0" smtClean="0">
                <a:solidFill>
                  <a:schemeClr val="bg1"/>
                </a:solidFill>
              </a:rPr>
              <a:t> “</a:t>
            </a:r>
            <a:r>
              <a:rPr lang="en-IN" sz="1400" dirty="0" err="1" smtClean="0">
                <a:solidFill>
                  <a:schemeClr val="bg1"/>
                </a:solidFill>
              </a:rPr>
              <a:t>சூரத்துல்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யூசுஃப்</a:t>
            </a:r>
            <a:r>
              <a:rPr lang="en-IN" sz="1400" dirty="0" smtClean="0">
                <a:solidFill>
                  <a:schemeClr val="bg1"/>
                </a:solidFill>
              </a:rPr>
              <a:t>” </a:t>
            </a:r>
            <a:r>
              <a:rPr lang="en-IN" sz="1400" dirty="0" err="1" smtClean="0">
                <a:solidFill>
                  <a:schemeClr val="bg1"/>
                </a:solidFill>
              </a:rPr>
              <a:t>இறைத்தூதர்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யூசுஃப்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நபியின்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வரலாற்றைச்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சொல்கிறது</a:t>
            </a:r>
            <a:r>
              <a:rPr lang="en-IN" sz="1400" dirty="0" smtClean="0">
                <a:solidFill>
                  <a:schemeClr val="bg1"/>
                </a:solidFill>
              </a:rPr>
              <a:t>. </a:t>
            </a:r>
            <a:r>
              <a:rPr lang="en-IN" sz="1400" dirty="0" err="1" smtClean="0">
                <a:solidFill>
                  <a:schemeClr val="bg1"/>
                </a:solidFill>
              </a:rPr>
              <a:t>அதனை</a:t>
            </a:r>
            <a:r>
              <a:rPr lang="en-IN" sz="1400" dirty="0" smtClean="0">
                <a:solidFill>
                  <a:schemeClr val="bg1"/>
                </a:solidFill>
              </a:rPr>
              <a:t> ‘</a:t>
            </a:r>
            <a:r>
              <a:rPr lang="en-IN" sz="1400" dirty="0" err="1" smtClean="0">
                <a:solidFill>
                  <a:schemeClr val="bg1"/>
                </a:solidFill>
              </a:rPr>
              <a:t>அஹ்சனுல்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கஸஸ்</a:t>
            </a:r>
            <a:r>
              <a:rPr lang="en-IN" sz="1400" dirty="0" smtClean="0">
                <a:solidFill>
                  <a:schemeClr val="bg1"/>
                </a:solidFill>
              </a:rPr>
              <a:t>’ (</a:t>
            </a:r>
            <a:r>
              <a:rPr lang="en-IN" sz="1400" dirty="0" err="1" smtClean="0">
                <a:solidFill>
                  <a:schemeClr val="bg1"/>
                </a:solidFill>
              </a:rPr>
              <a:t>மிகவும்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அழகிய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கதை</a:t>
            </a:r>
            <a:r>
              <a:rPr lang="en-IN" sz="1400" dirty="0" smtClean="0">
                <a:solidFill>
                  <a:schemeClr val="bg1"/>
                </a:solidFill>
              </a:rPr>
              <a:t>) </a:t>
            </a:r>
            <a:r>
              <a:rPr lang="en-IN" sz="1400" dirty="0" err="1" smtClean="0">
                <a:solidFill>
                  <a:schemeClr val="bg1"/>
                </a:solidFill>
              </a:rPr>
              <a:t>என்று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குறிப்பிடுகிறது</a:t>
            </a:r>
            <a:r>
              <a:rPr lang="en-IN" sz="1400" dirty="0" smtClean="0">
                <a:solidFill>
                  <a:schemeClr val="bg1"/>
                </a:solidFill>
              </a:rPr>
              <a:t>.</a:t>
            </a:r>
          </a:p>
          <a:p>
            <a:endParaRPr lang="en-IN" sz="1400" dirty="0">
              <a:solidFill>
                <a:schemeClr val="bg1"/>
              </a:solidFill>
            </a:endParaRPr>
          </a:p>
          <a:p>
            <a:endParaRPr lang="en-IN" sz="1400" dirty="0" smtClean="0">
              <a:solidFill>
                <a:schemeClr val="bg1"/>
              </a:solidFill>
            </a:endParaRPr>
          </a:p>
          <a:p>
            <a:endParaRPr lang="en-IN" sz="1400" dirty="0">
              <a:solidFill>
                <a:schemeClr val="bg1"/>
              </a:solidFill>
            </a:endParaRPr>
          </a:p>
          <a:p>
            <a:endParaRPr lang="en-IN" sz="1400" dirty="0" smtClean="0">
              <a:solidFill>
                <a:schemeClr val="bg1"/>
              </a:solidFill>
            </a:endParaRPr>
          </a:p>
          <a:p>
            <a:endParaRPr lang="en-IN" sz="1400" dirty="0">
              <a:solidFill>
                <a:schemeClr val="bg1"/>
              </a:solidFill>
            </a:endParaRPr>
          </a:p>
          <a:p>
            <a:r>
              <a:rPr lang="en-IN" sz="1400" dirty="0" err="1" smtClean="0">
                <a:solidFill>
                  <a:schemeClr val="bg1"/>
                </a:solidFill>
              </a:rPr>
              <a:t>குர்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ஆன்</a:t>
            </a:r>
            <a:r>
              <a:rPr lang="en-IN" sz="1400" dirty="0" smtClean="0">
                <a:solidFill>
                  <a:schemeClr val="bg1"/>
                </a:solidFill>
              </a:rPr>
              <a:t> 12:3</a:t>
            </a:r>
          </a:p>
          <a:p>
            <a:r>
              <a:rPr lang="en-IN" sz="1400" dirty="0" smtClean="0">
                <a:solidFill>
                  <a:schemeClr val="bg1"/>
                </a:solidFill>
              </a:rPr>
              <a:t>(</a:t>
            </a:r>
            <a:r>
              <a:rPr lang="en-IN" sz="1400" dirty="0" err="1" smtClean="0">
                <a:solidFill>
                  <a:schemeClr val="bg1"/>
                </a:solidFill>
              </a:rPr>
              <a:t>நஹ்னு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நுகஸ்ஸு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அலைக்க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அஹ்சனல்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கஸஸ்</a:t>
            </a:r>
            <a:r>
              <a:rPr lang="en-IN" sz="14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IN" sz="1400" dirty="0" smtClean="0">
                <a:solidFill>
                  <a:schemeClr val="bg1"/>
                </a:solidFill>
              </a:rPr>
              <a:t>”</a:t>
            </a:r>
            <a:r>
              <a:rPr lang="en-IN" sz="1400" dirty="0" err="1" smtClean="0">
                <a:solidFill>
                  <a:schemeClr val="bg1"/>
                </a:solidFill>
              </a:rPr>
              <a:t>நாம்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உமக்கு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கதைகளில்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மிக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அழகானதை</a:t>
            </a:r>
            <a:r>
              <a:rPr lang="en-IN" sz="1400" dirty="0" smtClean="0">
                <a:solidFill>
                  <a:schemeClr val="bg1"/>
                </a:solidFill>
              </a:rPr>
              <a:t>, </a:t>
            </a:r>
            <a:r>
              <a:rPr lang="en-IN" sz="1400" dirty="0" err="1" smtClean="0">
                <a:solidFill>
                  <a:schemeClr val="bg1"/>
                </a:solidFill>
              </a:rPr>
              <a:t>சிறந்ததைக்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கதைக்கிறோம்</a:t>
            </a:r>
            <a:r>
              <a:rPr lang="en-IN" sz="1400" dirty="0" smtClean="0">
                <a:solidFill>
                  <a:schemeClr val="bg1"/>
                </a:solidFill>
              </a:rPr>
              <a:t>.”</a:t>
            </a:r>
          </a:p>
          <a:p>
            <a:endParaRPr lang="en-IN" sz="1400" dirty="0">
              <a:solidFill>
                <a:schemeClr val="bg1"/>
              </a:solidFill>
            </a:endParaRPr>
          </a:p>
          <a:p>
            <a:r>
              <a:rPr lang="en-IN" sz="1400" dirty="0" err="1" smtClean="0">
                <a:solidFill>
                  <a:schemeClr val="bg1"/>
                </a:solidFill>
              </a:rPr>
              <a:t>இதனடியாக</a:t>
            </a:r>
            <a:r>
              <a:rPr lang="en-IN" sz="1400" dirty="0" smtClean="0">
                <a:solidFill>
                  <a:schemeClr val="bg1"/>
                </a:solidFill>
              </a:rPr>
              <a:t>, </a:t>
            </a:r>
            <a:r>
              <a:rPr lang="en-IN" sz="1400" dirty="0" err="1" smtClean="0">
                <a:solidFill>
                  <a:schemeClr val="bg1"/>
                </a:solidFill>
              </a:rPr>
              <a:t>கதைகளைக்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கூறும்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இலக்கிய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மரபு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இஸ்லாமிய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இலக்கிய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உலகில்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முக்கியத்துவம்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பெற்று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வளர்ந்தது</a:t>
            </a:r>
            <a:r>
              <a:rPr lang="en-IN" sz="1400" dirty="0" smtClean="0">
                <a:solidFill>
                  <a:schemeClr val="bg1"/>
                </a:solidFill>
              </a:rPr>
              <a:t>.</a:t>
            </a:r>
          </a:p>
          <a:p>
            <a:endParaRPr lang="en-IN" sz="1400" dirty="0">
              <a:solidFill>
                <a:schemeClr val="bg1"/>
              </a:solidFill>
            </a:endParaRPr>
          </a:p>
          <a:p>
            <a:endParaRPr lang="en-IN" sz="1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0" b="75439"/>
          <a:stretch/>
        </p:blipFill>
        <p:spPr>
          <a:xfrm>
            <a:off x="1043608" y="3068960"/>
            <a:ext cx="6846463" cy="79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46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794519"/>
          </a:xfrm>
        </p:spPr>
        <p:txBody>
          <a:bodyPr>
            <a:normAutofit/>
          </a:bodyPr>
          <a:lstStyle/>
          <a:p>
            <a:r>
              <a:rPr lang="en-IN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கிஸ்ஸா</a:t>
            </a:r>
            <a:r>
              <a:rPr lang="en-IN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</a:t>
            </a:r>
            <a:r>
              <a:rPr lang="en-IN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கதை</a:t>
            </a:r>
            <a:r>
              <a:rPr lang="en-IN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  <a:endParaRPr lang="en-IN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010000"/>
          </a:xfrm>
        </p:spPr>
        <p:txBody>
          <a:bodyPr>
            <a:normAutofit lnSpcReduction="10000"/>
          </a:bodyPr>
          <a:lstStyle/>
          <a:p>
            <a:r>
              <a:rPr lang="en-IN" sz="1600" dirty="0" err="1" smtClean="0">
                <a:solidFill>
                  <a:schemeClr val="bg1"/>
                </a:solidFill>
              </a:rPr>
              <a:t>முஸ்லிம்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தமிழ்ப்புலவர்கள்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இயற்றிய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முக்கியமான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கிஸ்ஸாக்கள்</a:t>
            </a:r>
            <a:r>
              <a:rPr lang="en-IN" sz="1600" dirty="0" smtClean="0">
                <a:solidFill>
                  <a:schemeClr val="bg1"/>
                </a:solidFill>
              </a:rPr>
              <a:t> 8.</a:t>
            </a:r>
          </a:p>
          <a:p>
            <a:endParaRPr lang="en-IN" sz="1600" dirty="0" smtClean="0">
              <a:solidFill>
                <a:schemeClr val="bg1"/>
              </a:solidFill>
            </a:endParaRPr>
          </a:p>
          <a:p>
            <a:r>
              <a:rPr lang="en-IN" sz="1600" dirty="0" err="1" smtClean="0">
                <a:solidFill>
                  <a:srgbClr val="FFFF00"/>
                </a:solidFill>
              </a:rPr>
              <a:t>கவிதை</a:t>
            </a:r>
            <a:r>
              <a:rPr lang="en-IN" sz="1600" dirty="0" smtClean="0">
                <a:solidFill>
                  <a:srgbClr val="FFFF00"/>
                </a:solidFill>
              </a:rPr>
              <a:t> </a:t>
            </a:r>
            <a:r>
              <a:rPr lang="en-IN" sz="1600" dirty="0" err="1" smtClean="0">
                <a:solidFill>
                  <a:srgbClr val="FFFF00"/>
                </a:solidFill>
              </a:rPr>
              <a:t>நடையில்</a:t>
            </a:r>
            <a:r>
              <a:rPr lang="en-IN" sz="1600" dirty="0" smtClean="0">
                <a:solidFill>
                  <a:srgbClr val="FFFF00"/>
                </a:solidFill>
              </a:rPr>
              <a:t> </a:t>
            </a:r>
            <a:r>
              <a:rPr lang="en-IN" sz="1600" dirty="0" err="1" smtClean="0">
                <a:solidFill>
                  <a:srgbClr val="FFFF00"/>
                </a:solidFill>
              </a:rPr>
              <a:t>அமைந்தவை</a:t>
            </a:r>
            <a:r>
              <a:rPr lang="en-IN" sz="1600" dirty="0" smtClean="0">
                <a:solidFill>
                  <a:srgbClr val="FFFF00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en-IN" sz="1600" b="1" dirty="0" err="1" smtClean="0">
                <a:solidFill>
                  <a:schemeClr val="bg1"/>
                </a:solidFill>
              </a:rPr>
              <a:t>யூசுபு</a:t>
            </a:r>
            <a:r>
              <a:rPr lang="en-IN" sz="1600" b="1" dirty="0" smtClean="0">
                <a:solidFill>
                  <a:schemeClr val="bg1"/>
                </a:solidFill>
              </a:rPr>
              <a:t> </a:t>
            </a:r>
            <a:r>
              <a:rPr lang="en-IN" sz="1600" b="1" dirty="0" err="1" smtClean="0">
                <a:solidFill>
                  <a:schemeClr val="bg1"/>
                </a:solidFill>
              </a:rPr>
              <a:t>நபி</a:t>
            </a:r>
            <a:r>
              <a:rPr lang="en-IN" sz="1600" b="1" dirty="0" smtClean="0">
                <a:solidFill>
                  <a:schemeClr val="bg1"/>
                </a:solidFill>
              </a:rPr>
              <a:t> </a:t>
            </a:r>
            <a:r>
              <a:rPr lang="en-IN" sz="1600" b="1" dirty="0" err="1" smtClean="0">
                <a:solidFill>
                  <a:schemeClr val="bg1"/>
                </a:solidFill>
              </a:rPr>
              <a:t>கிஸ்ஸா</a:t>
            </a:r>
            <a:r>
              <a:rPr lang="en-IN" sz="1600" b="1" dirty="0" smtClean="0">
                <a:solidFill>
                  <a:schemeClr val="bg1"/>
                </a:solidFill>
              </a:rPr>
              <a:t> </a:t>
            </a:r>
            <a:r>
              <a:rPr lang="en-IN" sz="1600" dirty="0" smtClean="0">
                <a:solidFill>
                  <a:schemeClr val="bg1"/>
                </a:solidFill>
              </a:rPr>
              <a:t>– </a:t>
            </a:r>
            <a:r>
              <a:rPr lang="en-IN" sz="1600" dirty="0" err="1" smtClean="0">
                <a:solidFill>
                  <a:schemeClr val="bg1"/>
                </a:solidFill>
              </a:rPr>
              <a:t>மதாறு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சாகிபுப்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புலவர்</a:t>
            </a:r>
            <a:endParaRPr lang="en-IN" sz="1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IN" sz="1600" b="1" dirty="0" err="1" smtClean="0">
                <a:solidFill>
                  <a:schemeClr val="bg1"/>
                </a:solidFill>
              </a:rPr>
              <a:t>சைத்தூன்</a:t>
            </a:r>
            <a:r>
              <a:rPr lang="en-IN" sz="1600" b="1" dirty="0" smtClean="0">
                <a:solidFill>
                  <a:schemeClr val="bg1"/>
                </a:solidFill>
              </a:rPr>
              <a:t> </a:t>
            </a:r>
            <a:r>
              <a:rPr lang="en-IN" sz="1600" b="1" dirty="0" err="1" smtClean="0">
                <a:solidFill>
                  <a:schemeClr val="bg1"/>
                </a:solidFill>
              </a:rPr>
              <a:t>கிஸ்ஸா</a:t>
            </a:r>
            <a:r>
              <a:rPr lang="en-IN" sz="1600" b="1" dirty="0" smtClean="0">
                <a:solidFill>
                  <a:schemeClr val="bg1"/>
                </a:solidFill>
              </a:rPr>
              <a:t> </a:t>
            </a:r>
            <a:r>
              <a:rPr lang="en-IN" sz="1600" dirty="0" smtClean="0">
                <a:solidFill>
                  <a:schemeClr val="bg1"/>
                </a:solidFill>
              </a:rPr>
              <a:t>– </a:t>
            </a:r>
            <a:r>
              <a:rPr lang="en-IN" sz="1600" dirty="0" err="1" smtClean="0">
                <a:solidFill>
                  <a:schemeClr val="bg1"/>
                </a:solidFill>
              </a:rPr>
              <a:t>அப்துல்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காதிறு</a:t>
            </a:r>
            <a:r>
              <a:rPr lang="en-IN" sz="1600" dirty="0" smtClean="0">
                <a:solidFill>
                  <a:schemeClr val="bg1"/>
                </a:solidFill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</a:rPr>
              <a:t>சாகிபு</a:t>
            </a:r>
            <a:endParaRPr lang="en-IN" sz="1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IN" sz="1600" dirty="0">
              <a:solidFill>
                <a:schemeClr val="bg1"/>
              </a:solidFill>
            </a:endParaRPr>
          </a:p>
          <a:p>
            <a:r>
              <a:rPr lang="en-IN" sz="1600" dirty="0" err="1" smtClean="0">
                <a:solidFill>
                  <a:srgbClr val="FFFF00"/>
                </a:solidFill>
              </a:rPr>
              <a:t>உரைநடையில்</a:t>
            </a:r>
            <a:r>
              <a:rPr lang="en-IN" sz="1600" dirty="0" smtClean="0">
                <a:solidFill>
                  <a:srgbClr val="FFFF00"/>
                </a:solidFill>
              </a:rPr>
              <a:t> </a:t>
            </a:r>
            <a:r>
              <a:rPr lang="en-IN" sz="1600" dirty="0" err="1" smtClean="0">
                <a:solidFill>
                  <a:srgbClr val="FFFF00"/>
                </a:solidFill>
              </a:rPr>
              <a:t>அமைந்தவை</a:t>
            </a:r>
            <a:r>
              <a:rPr lang="en-IN" sz="1600" dirty="0" smtClean="0">
                <a:solidFill>
                  <a:srgbClr val="FFFF00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en-IN" sz="1600" b="1" dirty="0" err="1" smtClean="0">
                <a:solidFill>
                  <a:schemeClr val="bg1"/>
                </a:solidFill>
              </a:rPr>
              <a:t>சிக்கந்தர்</a:t>
            </a:r>
            <a:r>
              <a:rPr lang="en-IN" sz="1600" b="1" dirty="0" smtClean="0">
                <a:solidFill>
                  <a:schemeClr val="bg1"/>
                </a:solidFill>
              </a:rPr>
              <a:t> </a:t>
            </a:r>
            <a:r>
              <a:rPr lang="en-IN" sz="1600" b="1" dirty="0" err="1" smtClean="0">
                <a:solidFill>
                  <a:schemeClr val="bg1"/>
                </a:solidFill>
              </a:rPr>
              <a:t>துல்கர்னைன்</a:t>
            </a:r>
            <a:r>
              <a:rPr lang="en-IN" sz="1600" b="1" dirty="0" smtClean="0">
                <a:solidFill>
                  <a:schemeClr val="bg1"/>
                </a:solidFill>
              </a:rPr>
              <a:t> </a:t>
            </a:r>
            <a:r>
              <a:rPr lang="en-IN" sz="1600" b="1" dirty="0" err="1" smtClean="0">
                <a:solidFill>
                  <a:schemeClr val="bg1"/>
                </a:solidFill>
              </a:rPr>
              <a:t>கிஸ்ஸா</a:t>
            </a:r>
            <a:endParaRPr lang="en-IN" sz="1600" b="1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IN" sz="1600" b="1" dirty="0" err="1" smtClean="0">
                <a:solidFill>
                  <a:schemeClr val="bg1"/>
                </a:solidFill>
              </a:rPr>
              <a:t>லூத்து</a:t>
            </a:r>
            <a:r>
              <a:rPr lang="en-IN" sz="1600" b="1" dirty="0" smtClean="0">
                <a:solidFill>
                  <a:schemeClr val="bg1"/>
                </a:solidFill>
              </a:rPr>
              <a:t> </a:t>
            </a:r>
            <a:r>
              <a:rPr lang="en-IN" sz="1600" b="1" dirty="0" err="1" smtClean="0">
                <a:solidFill>
                  <a:schemeClr val="bg1"/>
                </a:solidFill>
              </a:rPr>
              <a:t>கிஸ்ஸா</a:t>
            </a:r>
            <a:endParaRPr lang="en-IN" sz="1600" b="1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IN" sz="1600" b="1" dirty="0" err="1" smtClean="0">
                <a:solidFill>
                  <a:schemeClr val="bg1"/>
                </a:solidFill>
              </a:rPr>
              <a:t>நமுறூது</a:t>
            </a:r>
            <a:r>
              <a:rPr lang="en-IN" sz="1600" b="1" dirty="0" smtClean="0">
                <a:solidFill>
                  <a:schemeClr val="bg1"/>
                </a:solidFill>
              </a:rPr>
              <a:t> </a:t>
            </a:r>
            <a:r>
              <a:rPr lang="en-IN" sz="1600" b="1" dirty="0" err="1" smtClean="0">
                <a:solidFill>
                  <a:schemeClr val="bg1"/>
                </a:solidFill>
              </a:rPr>
              <a:t>கிஸ்ஸா</a:t>
            </a:r>
            <a:endParaRPr lang="en-IN" sz="1600" b="1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IN" sz="1600" b="1" dirty="0" err="1" smtClean="0">
                <a:solidFill>
                  <a:schemeClr val="bg1"/>
                </a:solidFill>
              </a:rPr>
              <a:t>ஷம்ஊன்</a:t>
            </a:r>
            <a:r>
              <a:rPr lang="en-IN" sz="1600" b="1" dirty="0" smtClean="0">
                <a:solidFill>
                  <a:schemeClr val="bg1"/>
                </a:solidFill>
              </a:rPr>
              <a:t> </a:t>
            </a:r>
            <a:r>
              <a:rPr lang="en-IN" sz="1600" b="1" dirty="0" err="1" smtClean="0">
                <a:solidFill>
                  <a:schemeClr val="bg1"/>
                </a:solidFill>
              </a:rPr>
              <a:t>கிஸ்ஸா</a:t>
            </a:r>
            <a:endParaRPr lang="en-IN" sz="1600" b="1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IN" sz="1600" b="1" dirty="0" err="1" smtClean="0">
                <a:solidFill>
                  <a:schemeClr val="bg1"/>
                </a:solidFill>
              </a:rPr>
              <a:t>விறகு</a:t>
            </a:r>
            <a:r>
              <a:rPr lang="en-IN" sz="1600" b="1" dirty="0" smtClean="0">
                <a:solidFill>
                  <a:schemeClr val="bg1"/>
                </a:solidFill>
              </a:rPr>
              <a:t> </a:t>
            </a:r>
            <a:r>
              <a:rPr lang="en-IN" sz="1600" b="1" dirty="0" err="1" smtClean="0">
                <a:solidFill>
                  <a:schemeClr val="bg1"/>
                </a:solidFill>
              </a:rPr>
              <a:t>வெட்டி</a:t>
            </a:r>
            <a:r>
              <a:rPr lang="en-IN" sz="1600" b="1" dirty="0" smtClean="0">
                <a:solidFill>
                  <a:schemeClr val="bg1"/>
                </a:solidFill>
              </a:rPr>
              <a:t> </a:t>
            </a:r>
            <a:r>
              <a:rPr lang="en-IN" sz="1600" b="1" dirty="0" err="1" smtClean="0">
                <a:solidFill>
                  <a:schemeClr val="bg1"/>
                </a:solidFill>
              </a:rPr>
              <a:t>கிஸ்ஸா</a:t>
            </a:r>
            <a:endParaRPr lang="en-IN" sz="1600" b="1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IN" sz="1600" b="1" dirty="0" err="1" smtClean="0">
                <a:solidFill>
                  <a:schemeClr val="bg1"/>
                </a:solidFill>
              </a:rPr>
              <a:t>கஃபன்</a:t>
            </a:r>
            <a:r>
              <a:rPr lang="en-IN" sz="1600" b="1" dirty="0" smtClean="0">
                <a:solidFill>
                  <a:schemeClr val="bg1"/>
                </a:solidFill>
              </a:rPr>
              <a:t> </a:t>
            </a:r>
            <a:r>
              <a:rPr lang="en-IN" sz="1600" b="1" dirty="0" err="1" smtClean="0">
                <a:solidFill>
                  <a:schemeClr val="bg1"/>
                </a:solidFill>
              </a:rPr>
              <a:t>கள்ளன்</a:t>
            </a:r>
            <a:r>
              <a:rPr lang="en-IN" sz="1600" b="1" dirty="0" smtClean="0">
                <a:solidFill>
                  <a:schemeClr val="bg1"/>
                </a:solidFill>
              </a:rPr>
              <a:t> </a:t>
            </a:r>
            <a:r>
              <a:rPr lang="en-IN" sz="1600" b="1" dirty="0" err="1" smtClean="0">
                <a:solidFill>
                  <a:schemeClr val="bg1"/>
                </a:solidFill>
              </a:rPr>
              <a:t>கிஸ்ஸா</a:t>
            </a:r>
            <a:endParaRPr lang="en-IN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99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578495"/>
          </a:xfrm>
        </p:spPr>
        <p:txBody>
          <a:bodyPr>
            <a:normAutofit/>
          </a:bodyPr>
          <a:lstStyle/>
          <a:p>
            <a:r>
              <a:rPr lang="en-IN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கிஸ்ஸா</a:t>
            </a:r>
            <a:r>
              <a:rPr lang="en-IN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</a:t>
            </a:r>
            <a:r>
              <a:rPr lang="en-IN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கதை</a:t>
            </a:r>
            <a:r>
              <a:rPr lang="en-IN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  <a:endParaRPr lang="en-IN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3888" y="1556792"/>
            <a:ext cx="4680520" cy="4082008"/>
          </a:xfrm>
        </p:spPr>
        <p:txBody>
          <a:bodyPr/>
          <a:lstStyle/>
          <a:p>
            <a:r>
              <a:rPr lang="en-IN" sz="1400" b="1" dirty="0" err="1" smtClean="0">
                <a:solidFill>
                  <a:srgbClr val="FFFF00"/>
                </a:solidFill>
              </a:rPr>
              <a:t>யூசுபு</a:t>
            </a:r>
            <a:r>
              <a:rPr lang="en-IN" sz="1400" b="1" dirty="0" smtClean="0">
                <a:solidFill>
                  <a:srgbClr val="FFFF00"/>
                </a:solidFill>
              </a:rPr>
              <a:t> </a:t>
            </a:r>
            <a:r>
              <a:rPr lang="en-IN" sz="1400" b="1" dirty="0" err="1" smtClean="0">
                <a:solidFill>
                  <a:srgbClr val="FFFF00"/>
                </a:solidFill>
              </a:rPr>
              <a:t>நபி</a:t>
            </a:r>
            <a:r>
              <a:rPr lang="en-IN" sz="1400" b="1" dirty="0" smtClean="0">
                <a:solidFill>
                  <a:srgbClr val="FFFF00"/>
                </a:solidFill>
              </a:rPr>
              <a:t> </a:t>
            </a:r>
            <a:r>
              <a:rPr lang="en-IN" sz="1400" b="1" dirty="0" err="1" smtClean="0">
                <a:solidFill>
                  <a:srgbClr val="FFFF00"/>
                </a:solidFill>
              </a:rPr>
              <a:t>கிஸ்ஸா</a:t>
            </a:r>
            <a:r>
              <a:rPr lang="en-IN" sz="1400" b="1" dirty="0" smtClean="0">
                <a:solidFill>
                  <a:srgbClr val="FFFF00"/>
                </a:solidFill>
              </a:rPr>
              <a:t> – </a:t>
            </a:r>
            <a:r>
              <a:rPr lang="en-IN" sz="1400" b="1" dirty="0" err="1" smtClean="0">
                <a:solidFill>
                  <a:srgbClr val="FFFF00"/>
                </a:solidFill>
              </a:rPr>
              <a:t>மதாறு</a:t>
            </a:r>
            <a:r>
              <a:rPr lang="en-IN" sz="1400" b="1" dirty="0" smtClean="0">
                <a:solidFill>
                  <a:srgbClr val="FFFF00"/>
                </a:solidFill>
              </a:rPr>
              <a:t> </a:t>
            </a:r>
            <a:r>
              <a:rPr lang="en-IN" sz="1400" b="1" dirty="0" err="1" smtClean="0">
                <a:solidFill>
                  <a:srgbClr val="FFFF00"/>
                </a:solidFill>
              </a:rPr>
              <a:t>சாகிபுப்</a:t>
            </a:r>
            <a:r>
              <a:rPr lang="en-IN" sz="1400" b="1" dirty="0" smtClean="0">
                <a:solidFill>
                  <a:srgbClr val="FFFF00"/>
                </a:solidFill>
              </a:rPr>
              <a:t> </a:t>
            </a:r>
            <a:r>
              <a:rPr lang="en-IN" sz="1400" b="1" dirty="0" err="1" smtClean="0">
                <a:solidFill>
                  <a:srgbClr val="FFFF00"/>
                </a:solidFill>
              </a:rPr>
              <a:t>புலவர்</a:t>
            </a:r>
            <a:endParaRPr lang="en-IN" sz="1400" b="1" dirty="0" smtClean="0">
              <a:solidFill>
                <a:srgbClr val="FFFF00"/>
              </a:solidFill>
            </a:endParaRPr>
          </a:p>
          <a:p>
            <a:endParaRPr lang="en-IN" sz="1400" dirty="0">
              <a:solidFill>
                <a:srgbClr val="FFFF00"/>
              </a:solidFill>
            </a:endParaRPr>
          </a:p>
          <a:p>
            <a:r>
              <a:rPr lang="en-IN" sz="1400" b="1" dirty="0" err="1" smtClean="0">
                <a:solidFill>
                  <a:schemeClr val="bg1"/>
                </a:solidFill>
              </a:rPr>
              <a:t>இதன்</a:t>
            </a:r>
            <a:r>
              <a:rPr lang="en-IN" sz="1400" b="1" dirty="0" smtClean="0">
                <a:solidFill>
                  <a:schemeClr val="bg1"/>
                </a:solidFill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</a:rPr>
              <a:t>முன்னோடி</a:t>
            </a:r>
            <a:r>
              <a:rPr lang="en-IN" sz="1400" b="1" dirty="0" smtClean="0">
                <a:solidFill>
                  <a:schemeClr val="bg1"/>
                </a:solidFill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</a:rPr>
              <a:t>திருக்</a:t>
            </a:r>
            <a:r>
              <a:rPr lang="en-IN" sz="1400" b="1" dirty="0" smtClean="0">
                <a:solidFill>
                  <a:schemeClr val="bg1"/>
                </a:solidFill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</a:rPr>
              <a:t>குர்ஆனின்</a:t>
            </a:r>
            <a:r>
              <a:rPr lang="en-IN" sz="1400" b="1" dirty="0" smtClean="0">
                <a:solidFill>
                  <a:schemeClr val="bg1"/>
                </a:solidFill>
              </a:rPr>
              <a:t> 12-ஆம் </a:t>
            </a:r>
            <a:r>
              <a:rPr lang="en-IN" sz="1400" b="1" dirty="0" err="1" smtClean="0">
                <a:solidFill>
                  <a:schemeClr val="bg1"/>
                </a:solidFill>
              </a:rPr>
              <a:t>அத்தியாயம்</a:t>
            </a:r>
            <a:r>
              <a:rPr lang="en-IN" sz="1400" b="1" dirty="0" smtClean="0">
                <a:solidFill>
                  <a:schemeClr val="bg1"/>
                </a:solidFill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</a:rPr>
              <a:t>ஆகும்</a:t>
            </a:r>
            <a:r>
              <a:rPr lang="en-IN" sz="1400" b="1" dirty="0" smtClean="0">
                <a:solidFill>
                  <a:schemeClr val="bg1"/>
                </a:solidFill>
              </a:rPr>
              <a:t>.</a:t>
            </a:r>
          </a:p>
          <a:p>
            <a:endParaRPr lang="en-IN" sz="1400" b="1" dirty="0">
              <a:solidFill>
                <a:schemeClr val="bg1"/>
              </a:solidFill>
            </a:endParaRPr>
          </a:p>
          <a:p>
            <a:r>
              <a:rPr lang="en-IN" sz="1400" b="1" dirty="0" err="1" smtClean="0">
                <a:solidFill>
                  <a:schemeClr val="bg1"/>
                </a:solidFill>
              </a:rPr>
              <a:t>யூசுப்</a:t>
            </a:r>
            <a:r>
              <a:rPr lang="en-IN" sz="1400" b="1" dirty="0" smtClean="0">
                <a:solidFill>
                  <a:schemeClr val="bg1"/>
                </a:solidFill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</a:rPr>
              <a:t>நபியின்</a:t>
            </a:r>
            <a:r>
              <a:rPr lang="en-IN" sz="1400" b="1" dirty="0" smtClean="0">
                <a:solidFill>
                  <a:schemeClr val="bg1"/>
                </a:solidFill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</a:rPr>
              <a:t>கதையைக்</a:t>
            </a:r>
            <a:r>
              <a:rPr lang="en-IN" sz="1400" b="1" dirty="0" smtClean="0">
                <a:solidFill>
                  <a:schemeClr val="bg1"/>
                </a:solidFill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</a:rPr>
              <a:t>கூறும்</a:t>
            </a:r>
            <a:r>
              <a:rPr lang="en-IN" sz="1400" b="1" dirty="0" smtClean="0">
                <a:solidFill>
                  <a:schemeClr val="bg1"/>
                </a:solidFill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</a:rPr>
              <a:t>ஃபார்சி</a:t>
            </a:r>
            <a:r>
              <a:rPr lang="en-IN" sz="1400" b="1" dirty="0" smtClean="0">
                <a:solidFill>
                  <a:schemeClr val="bg1"/>
                </a:solidFill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</a:rPr>
              <a:t>காப்பியமான</a:t>
            </a:r>
            <a:r>
              <a:rPr lang="en-IN" sz="1400" b="1" dirty="0" smtClean="0">
                <a:solidFill>
                  <a:schemeClr val="bg1"/>
                </a:solidFill>
              </a:rPr>
              <a:t> “</a:t>
            </a:r>
            <a:r>
              <a:rPr lang="en-IN" sz="1400" b="1" dirty="0" err="1" smtClean="0">
                <a:solidFill>
                  <a:schemeClr val="bg1"/>
                </a:solidFill>
              </a:rPr>
              <a:t>யூசுப்</a:t>
            </a:r>
            <a:r>
              <a:rPr lang="en-IN" sz="1400" b="1" dirty="0" smtClean="0">
                <a:solidFill>
                  <a:schemeClr val="bg1"/>
                </a:solidFill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</a:rPr>
              <a:t>ஸுலைகா</a:t>
            </a:r>
            <a:r>
              <a:rPr lang="en-IN" sz="1400" b="1" dirty="0" smtClean="0">
                <a:solidFill>
                  <a:schemeClr val="bg1"/>
                </a:solidFill>
              </a:rPr>
              <a:t>” </a:t>
            </a:r>
            <a:r>
              <a:rPr lang="en-IN" sz="1400" b="1" dirty="0" err="1" smtClean="0">
                <a:solidFill>
                  <a:schemeClr val="bg1"/>
                </a:solidFill>
              </a:rPr>
              <a:t>என்பது</a:t>
            </a:r>
            <a:r>
              <a:rPr lang="en-IN" sz="1400" b="1" dirty="0" smtClean="0">
                <a:solidFill>
                  <a:schemeClr val="bg1"/>
                </a:solidFill>
              </a:rPr>
              <a:t>     15-ஆம் </a:t>
            </a:r>
            <a:r>
              <a:rPr lang="en-IN" sz="1400" b="1" dirty="0" err="1" smtClean="0">
                <a:solidFill>
                  <a:schemeClr val="bg1"/>
                </a:solidFill>
              </a:rPr>
              <a:t>நூற்றாண்டில்</a:t>
            </a:r>
            <a:r>
              <a:rPr lang="en-IN" sz="1400" b="1" dirty="0" smtClean="0">
                <a:solidFill>
                  <a:schemeClr val="bg1"/>
                </a:solidFill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</a:rPr>
              <a:t>ஜாமி</a:t>
            </a:r>
            <a:r>
              <a:rPr lang="en-IN" sz="1400" b="1" dirty="0" smtClean="0">
                <a:solidFill>
                  <a:schemeClr val="bg1"/>
                </a:solidFill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</a:rPr>
              <a:t>என்னும்</a:t>
            </a:r>
            <a:r>
              <a:rPr lang="en-IN" sz="1400" b="1" dirty="0" smtClean="0">
                <a:solidFill>
                  <a:schemeClr val="bg1"/>
                </a:solidFill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</a:rPr>
              <a:t>புலவரால்</a:t>
            </a:r>
            <a:r>
              <a:rPr lang="en-IN" sz="1400" b="1" dirty="0" smtClean="0">
                <a:solidFill>
                  <a:schemeClr val="bg1"/>
                </a:solidFill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</a:rPr>
              <a:t>இயற்றப்பட்டது</a:t>
            </a:r>
            <a:r>
              <a:rPr lang="en-IN" sz="1400" b="1" dirty="0" smtClean="0">
                <a:solidFill>
                  <a:schemeClr val="bg1"/>
                </a:solidFill>
              </a:rPr>
              <a:t>.</a:t>
            </a:r>
            <a:endParaRPr lang="en-IN" sz="1600" dirty="0" smtClean="0"/>
          </a:p>
          <a:p>
            <a:endParaRPr lang="en-IN" sz="1600" b="1" dirty="0">
              <a:solidFill>
                <a:schemeClr val="bg1"/>
              </a:solidFill>
            </a:endParaRPr>
          </a:p>
          <a:p>
            <a:r>
              <a:rPr lang="en-IN" sz="1400" b="1" dirty="0" err="1" smtClean="0">
                <a:solidFill>
                  <a:schemeClr val="bg1"/>
                </a:solidFill>
              </a:rPr>
              <a:t>இதனைப்</a:t>
            </a:r>
            <a:r>
              <a:rPr lang="en-IN" sz="1400" b="1" dirty="0" smtClean="0">
                <a:solidFill>
                  <a:schemeClr val="bg1"/>
                </a:solidFill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</a:rPr>
              <a:t>பின்பற்றி</a:t>
            </a:r>
            <a:r>
              <a:rPr lang="en-IN" sz="1400" b="1" dirty="0" smtClean="0">
                <a:solidFill>
                  <a:schemeClr val="bg1"/>
                </a:solidFill>
              </a:rPr>
              <a:t> 20-ஆம் </a:t>
            </a:r>
            <a:r>
              <a:rPr lang="en-IN" sz="1400" b="1" dirty="0" err="1" smtClean="0">
                <a:solidFill>
                  <a:schemeClr val="bg1"/>
                </a:solidFill>
              </a:rPr>
              <a:t>நூற்றாண்டில்</a:t>
            </a:r>
            <a:r>
              <a:rPr lang="en-IN" sz="1400" b="1" dirty="0" smtClean="0">
                <a:solidFill>
                  <a:schemeClr val="bg1"/>
                </a:solidFill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</a:rPr>
              <a:t>வாழ்ந்த</a:t>
            </a:r>
            <a:r>
              <a:rPr lang="en-IN" sz="1400" b="1" dirty="0">
                <a:solidFill>
                  <a:schemeClr val="bg1"/>
                </a:solidFill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</a:rPr>
              <a:t>சாரண</a:t>
            </a:r>
            <a:r>
              <a:rPr lang="en-IN" sz="1400" b="1" dirty="0" smtClean="0">
                <a:solidFill>
                  <a:schemeClr val="bg1"/>
                </a:solidFill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</a:rPr>
              <a:t>பாஸ்கரன்</a:t>
            </a:r>
            <a:r>
              <a:rPr lang="en-IN" sz="1400" b="1" dirty="0" smtClean="0">
                <a:solidFill>
                  <a:schemeClr val="bg1"/>
                </a:solidFill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</a:rPr>
              <a:t>அவர்கள்</a:t>
            </a:r>
            <a:r>
              <a:rPr lang="en-IN" sz="1400" b="1" dirty="0" smtClean="0">
                <a:solidFill>
                  <a:schemeClr val="bg1"/>
                </a:solidFill>
              </a:rPr>
              <a:t> “</a:t>
            </a:r>
            <a:r>
              <a:rPr lang="en-IN" sz="1400" b="1" dirty="0" err="1" smtClean="0">
                <a:solidFill>
                  <a:schemeClr val="bg1"/>
                </a:solidFill>
              </a:rPr>
              <a:t>யூசுப்</a:t>
            </a:r>
            <a:r>
              <a:rPr lang="en-IN" sz="1400" b="1" dirty="0" smtClean="0">
                <a:solidFill>
                  <a:schemeClr val="bg1"/>
                </a:solidFill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</a:rPr>
              <a:t>ஜுலைகா</a:t>
            </a:r>
            <a:r>
              <a:rPr lang="en-IN" sz="1400" b="1" dirty="0" smtClean="0">
                <a:solidFill>
                  <a:schemeClr val="bg1"/>
                </a:solidFill>
              </a:rPr>
              <a:t>” </a:t>
            </a:r>
            <a:r>
              <a:rPr lang="en-IN" sz="1400" b="1" dirty="0" err="1" smtClean="0">
                <a:solidFill>
                  <a:schemeClr val="bg1"/>
                </a:solidFill>
              </a:rPr>
              <a:t>என்னும்</a:t>
            </a:r>
            <a:r>
              <a:rPr lang="en-IN" sz="1400" b="1" dirty="0" smtClean="0">
                <a:solidFill>
                  <a:schemeClr val="bg1"/>
                </a:solidFill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</a:rPr>
              <a:t>சிறுகாப்பியத்தை</a:t>
            </a:r>
            <a:r>
              <a:rPr lang="en-IN" sz="1400" b="1" dirty="0" smtClean="0">
                <a:solidFill>
                  <a:schemeClr val="bg1"/>
                </a:solidFill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</a:rPr>
              <a:t>இயற்றினார்</a:t>
            </a:r>
            <a:r>
              <a:rPr lang="en-IN" sz="1400" b="1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6" name="Picture 2" descr="Jami po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518" y="908721"/>
            <a:ext cx="132014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00483" y="2996952"/>
            <a:ext cx="194421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400" b="1" dirty="0" err="1" smtClean="0">
                <a:solidFill>
                  <a:schemeClr val="bg1"/>
                </a:solidFill>
              </a:rPr>
              <a:t>கவிஞர்</a:t>
            </a:r>
            <a:r>
              <a:rPr lang="en-IN" sz="1400" b="1" dirty="0" smtClean="0">
                <a:solidFill>
                  <a:schemeClr val="bg1"/>
                </a:solidFill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</a:rPr>
              <a:t>ஜாமி</a:t>
            </a:r>
            <a:endParaRPr lang="en-IN" sz="1400" b="1" dirty="0">
              <a:solidFill>
                <a:schemeClr val="bg1"/>
              </a:solidFill>
            </a:endParaRPr>
          </a:p>
        </p:txBody>
      </p:sp>
      <p:sp>
        <p:nvSpPr>
          <p:cNvPr id="4" name="AutoShape 4" descr="சாரணபாஸ்கரன் | இது ஓர் ஆய்வுக்களம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30" name="Picture 6" descr="sarana-bhaskaran-new-new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438" y="3697576"/>
            <a:ext cx="144741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00483" y="5733256"/>
            <a:ext cx="194421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400" b="1" dirty="0" err="1" smtClean="0">
                <a:solidFill>
                  <a:schemeClr val="bg1"/>
                </a:solidFill>
              </a:rPr>
              <a:t>கவிஞர்</a:t>
            </a:r>
            <a:r>
              <a:rPr lang="en-IN" sz="1400" b="1" dirty="0" smtClean="0">
                <a:solidFill>
                  <a:schemeClr val="bg1"/>
                </a:solidFill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</a:rPr>
              <a:t>சாரணபாஸ்கரன்</a:t>
            </a:r>
            <a:endParaRPr lang="en-IN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340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404664"/>
            <a:ext cx="6478488" cy="722511"/>
          </a:xfrm>
        </p:spPr>
        <p:txBody>
          <a:bodyPr>
            <a:normAutofit/>
          </a:bodyPr>
          <a:lstStyle/>
          <a:p>
            <a:r>
              <a:rPr lang="en-IN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2. </a:t>
            </a:r>
            <a:r>
              <a:rPr lang="en-IN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மசலா</a:t>
            </a:r>
            <a:endParaRPr lang="en-IN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340768"/>
            <a:ext cx="7128792" cy="4680520"/>
          </a:xfrm>
        </p:spPr>
        <p:txBody>
          <a:bodyPr>
            <a:normAutofit/>
          </a:bodyPr>
          <a:lstStyle/>
          <a:p>
            <a:r>
              <a:rPr lang="en-IN" sz="1800" b="1" dirty="0" err="1" smtClean="0">
                <a:solidFill>
                  <a:srgbClr val="FFFF00"/>
                </a:solidFill>
              </a:rPr>
              <a:t>சுஆல்</a:t>
            </a:r>
            <a:r>
              <a:rPr lang="en-IN" sz="1800" b="1" dirty="0" smtClean="0">
                <a:solidFill>
                  <a:srgbClr val="FFFF00"/>
                </a:solidFill>
              </a:rPr>
              <a:t> </a:t>
            </a:r>
            <a:r>
              <a:rPr lang="en-IN" sz="1800" b="1" dirty="0" smtClean="0">
                <a:solidFill>
                  <a:schemeClr val="bg1"/>
                </a:solidFill>
              </a:rPr>
              <a:t>(</a:t>
            </a:r>
            <a:r>
              <a:rPr lang="en-IN" sz="1800" b="1" dirty="0" err="1" smtClean="0">
                <a:solidFill>
                  <a:schemeClr val="bg1"/>
                </a:solidFill>
              </a:rPr>
              <a:t>அறபிச்</a:t>
            </a:r>
            <a:r>
              <a:rPr lang="en-IN" sz="1800" b="1" dirty="0" smtClean="0">
                <a:solidFill>
                  <a:schemeClr val="bg1"/>
                </a:solidFill>
              </a:rPr>
              <a:t> </a:t>
            </a:r>
            <a:r>
              <a:rPr lang="en-IN" sz="1800" b="1" dirty="0" err="1" smtClean="0">
                <a:solidFill>
                  <a:schemeClr val="bg1"/>
                </a:solidFill>
              </a:rPr>
              <a:t>சொல்</a:t>
            </a:r>
            <a:r>
              <a:rPr lang="en-IN" sz="1800" b="1" dirty="0" smtClean="0">
                <a:solidFill>
                  <a:schemeClr val="bg1"/>
                </a:solidFill>
              </a:rPr>
              <a:t>) = </a:t>
            </a:r>
            <a:r>
              <a:rPr lang="en-IN" sz="1800" b="1" dirty="0" err="1" smtClean="0">
                <a:solidFill>
                  <a:schemeClr val="bg1"/>
                </a:solidFill>
              </a:rPr>
              <a:t>வினா</a:t>
            </a:r>
            <a:endParaRPr lang="en-IN" sz="1800" b="1" dirty="0" smtClean="0">
              <a:solidFill>
                <a:schemeClr val="bg1"/>
              </a:solidFill>
            </a:endParaRPr>
          </a:p>
          <a:p>
            <a:r>
              <a:rPr lang="en-IN" sz="1800" b="1" dirty="0" err="1" smtClean="0">
                <a:solidFill>
                  <a:schemeClr val="bg1"/>
                </a:solidFill>
              </a:rPr>
              <a:t>வினா</a:t>
            </a:r>
            <a:r>
              <a:rPr lang="en-IN" sz="1800" b="1" dirty="0" smtClean="0">
                <a:solidFill>
                  <a:schemeClr val="bg1"/>
                </a:solidFill>
              </a:rPr>
              <a:t> </a:t>
            </a:r>
            <a:r>
              <a:rPr lang="en-IN" sz="1800" b="1" dirty="0" err="1" smtClean="0">
                <a:solidFill>
                  <a:schemeClr val="bg1"/>
                </a:solidFill>
              </a:rPr>
              <a:t>விடை</a:t>
            </a:r>
            <a:r>
              <a:rPr lang="en-IN" sz="1800" b="1" dirty="0" smtClean="0">
                <a:solidFill>
                  <a:schemeClr val="bg1"/>
                </a:solidFill>
              </a:rPr>
              <a:t> </a:t>
            </a:r>
            <a:r>
              <a:rPr lang="en-IN" sz="1800" b="1" dirty="0" err="1" smtClean="0">
                <a:solidFill>
                  <a:schemeClr val="bg1"/>
                </a:solidFill>
              </a:rPr>
              <a:t>அமைப்பில்</a:t>
            </a:r>
            <a:r>
              <a:rPr lang="en-IN" sz="1800" b="1" dirty="0" smtClean="0">
                <a:solidFill>
                  <a:schemeClr val="bg1"/>
                </a:solidFill>
              </a:rPr>
              <a:t> </a:t>
            </a:r>
            <a:r>
              <a:rPr lang="en-IN" sz="1800" b="1" dirty="0" err="1" smtClean="0">
                <a:solidFill>
                  <a:schemeClr val="bg1"/>
                </a:solidFill>
              </a:rPr>
              <a:t>அமைந்த</a:t>
            </a:r>
            <a:r>
              <a:rPr lang="en-IN" sz="1800" b="1" dirty="0" smtClean="0">
                <a:solidFill>
                  <a:schemeClr val="bg1"/>
                </a:solidFill>
              </a:rPr>
              <a:t> </a:t>
            </a:r>
            <a:r>
              <a:rPr lang="en-IN" sz="1800" b="1" dirty="0" err="1" smtClean="0">
                <a:solidFill>
                  <a:schemeClr val="bg1"/>
                </a:solidFill>
              </a:rPr>
              <a:t>சிற்றிலக்கியம்</a:t>
            </a:r>
            <a:r>
              <a:rPr lang="en-IN" sz="1800" b="1" dirty="0" smtClean="0">
                <a:solidFill>
                  <a:schemeClr val="bg1"/>
                </a:solidFill>
              </a:rPr>
              <a:t> </a:t>
            </a:r>
            <a:r>
              <a:rPr lang="en-IN" sz="1800" b="1" dirty="0" err="1" smtClean="0">
                <a:solidFill>
                  <a:srgbClr val="FFFF00"/>
                </a:solidFill>
              </a:rPr>
              <a:t>மஸ்’அலா</a:t>
            </a:r>
            <a:r>
              <a:rPr lang="en-IN" sz="1800" b="1" dirty="0" smtClean="0">
                <a:solidFill>
                  <a:schemeClr val="bg1"/>
                </a:solidFill>
              </a:rPr>
              <a:t> </a:t>
            </a:r>
            <a:r>
              <a:rPr lang="en-IN" sz="1800" b="1" dirty="0" err="1" smtClean="0">
                <a:solidFill>
                  <a:schemeClr val="bg1"/>
                </a:solidFill>
              </a:rPr>
              <a:t>எனப்பட்டது</a:t>
            </a:r>
            <a:r>
              <a:rPr lang="en-IN" sz="18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IN" sz="1800" b="1" dirty="0" err="1" smtClean="0">
                <a:solidFill>
                  <a:schemeClr val="bg1"/>
                </a:solidFill>
              </a:rPr>
              <a:t>தமிழில்</a:t>
            </a:r>
            <a:r>
              <a:rPr lang="en-IN" sz="1800" b="1" dirty="0" smtClean="0">
                <a:solidFill>
                  <a:schemeClr val="bg1"/>
                </a:solidFill>
              </a:rPr>
              <a:t> </a:t>
            </a:r>
            <a:r>
              <a:rPr lang="en-IN" sz="1800" b="1" dirty="0" err="1" smtClean="0">
                <a:solidFill>
                  <a:schemeClr val="bg1"/>
                </a:solidFill>
              </a:rPr>
              <a:t>அச்சொல்</a:t>
            </a:r>
            <a:r>
              <a:rPr lang="en-IN" sz="1800" b="1" dirty="0" smtClean="0">
                <a:solidFill>
                  <a:schemeClr val="bg1"/>
                </a:solidFill>
              </a:rPr>
              <a:t> </a:t>
            </a:r>
            <a:r>
              <a:rPr lang="en-IN" sz="1800" b="1" dirty="0" err="1" smtClean="0">
                <a:solidFill>
                  <a:schemeClr val="bg1"/>
                </a:solidFill>
              </a:rPr>
              <a:t>மருவி</a:t>
            </a:r>
            <a:r>
              <a:rPr lang="en-IN" sz="1800" b="1" dirty="0" smtClean="0">
                <a:solidFill>
                  <a:schemeClr val="bg1"/>
                </a:solidFill>
              </a:rPr>
              <a:t> </a:t>
            </a:r>
            <a:r>
              <a:rPr lang="en-IN" sz="1800" b="1" dirty="0" err="1" smtClean="0">
                <a:solidFill>
                  <a:srgbClr val="FFFF00"/>
                </a:solidFill>
              </a:rPr>
              <a:t>மசலா</a:t>
            </a:r>
            <a:r>
              <a:rPr lang="en-IN" sz="1800" b="1" dirty="0" smtClean="0">
                <a:solidFill>
                  <a:schemeClr val="bg1"/>
                </a:solidFill>
              </a:rPr>
              <a:t> </a:t>
            </a:r>
            <a:r>
              <a:rPr lang="en-IN" sz="1800" b="1" dirty="0" err="1" smtClean="0">
                <a:solidFill>
                  <a:schemeClr val="bg1"/>
                </a:solidFill>
              </a:rPr>
              <a:t>ஆனது</a:t>
            </a:r>
            <a:r>
              <a:rPr lang="en-IN" sz="1800" b="1" dirty="0" smtClean="0">
                <a:solidFill>
                  <a:schemeClr val="bg1"/>
                </a:solidFill>
              </a:rPr>
              <a:t>.</a:t>
            </a:r>
          </a:p>
          <a:p>
            <a:endParaRPr lang="en-IN" sz="1800" b="1" dirty="0">
              <a:solidFill>
                <a:schemeClr val="bg1"/>
              </a:solidFill>
            </a:endParaRPr>
          </a:p>
          <a:p>
            <a:r>
              <a:rPr lang="en-IN" sz="1800" b="1" dirty="0" err="1" smtClean="0">
                <a:solidFill>
                  <a:schemeClr val="bg1"/>
                </a:solidFill>
              </a:rPr>
              <a:t>மார்க்கச்</a:t>
            </a:r>
            <a:r>
              <a:rPr lang="en-IN" sz="1800" b="1" dirty="0" smtClean="0">
                <a:solidFill>
                  <a:schemeClr val="bg1"/>
                </a:solidFill>
              </a:rPr>
              <a:t> </a:t>
            </a:r>
            <a:r>
              <a:rPr lang="en-IN" sz="1800" b="1" dirty="0" err="1" smtClean="0">
                <a:solidFill>
                  <a:schemeClr val="bg1"/>
                </a:solidFill>
              </a:rPr>
              <a:t>சட்டங்களை</a:t>
            </a:r>
            <a:r>
              <a:rPr lang="en-IN" sz="1800" b="1" dirty="0" smtClean="0">
                <a:solidFill>
                  <a:schemeClr val="bg1"/>
                </a:solidFill>
              </a:rPr>
              <a:t> </a:t>
            </a:r>
            <a:r>
              <a:rPr lang="en-IN" sz="1800" b="1" dirty="0" err="1" smtClean="0">
                <a:solidFill>
                  <a:schemeClr val="bg1"/>
                </a:solidFill>
              </a:rPr>
              <a:t>உரைப்பதே</a:t>
            </a:r>
            <a:r>
              <a:rPr lang="en-IN" sz="1800" b="1" dirty="0" smtClean="0">
                <a:solidFill>
                  <a:schemeClr val="bg1"/>
                </a:solidFill>
              </a:rPr>
              <a:t> </a:t>
            </a:r>
            <a:r>
              <a:rPr lang="en-IN" sz="1800" b="1" dirty="0" err="1" smtClean="0">
                <a:solidFill>
                  <a:schemeClr val="bg1"/>
                </a:solidFill>
              </a:rPr>
              <a:t>இவ்விலக்கிய</a:t>
            </a:r>
            <a:r>
              <a:rPr lang="en-IN" sz="1800" b="1" dirty="0" smtClean="0">
                <a:solidFill>
                  <a:schemeClr val="bg1"/>
                </a:solidFill>
              </a:rPr>
              <a:t> </a:t>
            </a:r>
            <a:r>
              <a:rPr lang="en-IN" sz="1800" b="1" dirty="0" err="1" smtClean="0">
                <a:solidFill>
                  <a:schemeClr val="bg1"/>
                </a:solidFill>
              </a:rPr>
              <a:t>வகையின்</a:t>
            </a:r>
            <a:r>
              <a:rPr lang="en-IN" sz="1800" b="1" dirty="0" smtClean="0">
                <a:solidFill>
                  <a:schemeClr val="bg1"/>
                </a:solidFill>
              </a:rPr>
              <a:t> </a:t>
            </a:r>
            <a:r>
              <a:rPr lang="en-IN" sz="1800" b="1" dirty="0" err="1" smtClean="0">
                <a:solidFill>
                  <a:schemeClr val="bg1"/>
                </a:solidFill>
              </a:rPr>
              <a:t>நோக்கமாகும்</a:t>
            </a:r>
            <a:r>
              <a:rPr lang="en-IN" sz="1800" b="1" dirty="0" smtClean="0">
                <a:solidFill>
                  <a:schemeClr val="bg1"/>
                </a:solidFill>
              </a:rPr>
              <a:t>.</a:t>
            </a:r>
          </a:p>
          <a:p>
            <a:endParaRPr lang="en-IN" sz="1800" b="1" dirty="0">
              <a:solidFill>
                <a:schemeClr val="bg1"/>
              </a:solidFill>
            </a:endParaRPr>
          </a:p>
          <a:p>
            <a:r>
              <a:rPr lang="en-IN" sz="1800" b="1" dirty="0" err="1" smtClean="0">
                <a:solidFill>
                  <a:srgbClr val="FFFF00"/>
                </a:solidFill>
              </a:rPr>
              <a:t>தமிழில்</a:t>
            </a:r>
            <a:r>
              <a:rPr lang="en-IN" sz="1800" b="1" dirty="0" smtClean="0">
                <a:solidFill>
                  <a:srgbClr val="FFFF00"/>
                </a:solidFill>
              </a:rPr>
              <a:t> </a:t>
            </a:r>
            <a:r>
              <a:rPr lang="en-IN" sz="1800" b="1" dirty="0" err="1" smtClean="0">
                <a:solidFill>
                  <a:srgbClr val="FFFF00"/>
                </a:solidFill>
              </a:rPr>
              <a:t>முக்கியமான</a:t>
            </a:r>
            <a:r>
              <a:rPr lang="en-IN" sz="1800" b="1" dirty="0" smtClean="0">
                <a:solidFill>
                  <a:srgbClr val="FFFF00"/>
                </a:solidFill>
              </a:rPr>
              <a:t> </a:t>
            </a:r>
            <a:r>
              <a:rPr lang="en-IN" sz="1800" b="1" dirty="0" err="1" smtClean="0">
                <a:solidFill>
                  <a:srgbClr val="FFFF00"/>
                </a:solidFill>
              </a:rPr>
              <a:t>மூன்று</a:t>
            </a:r>
            <a:r>
              <a:rPr lang="en-IN" sz="1800" b="1" dirty="0" smtClean="0">
                <a:solidFill>
                  <a:srgbClr val="FFFF00"/>
                </a:solidFill>
              </a:rPr>
              <a:t> </a:t>
            </a:r>
            <a:r>
              <a:rPr lang="en-IN" sz="1800" b="1" dirty="0" err="1" smtClean="0">
                <a:solidFill>
                  <a:srgbClr val="FFFF00"/>
                </a:solidFill>
              </a:rPr>
              <a:t>மசலாக்கள்</a:t>
            </a:r>
            <a:r>
              <a:rPr lang="en-IN" sz="1800" b="1" dirty="0" smtClean="0">
                <a:solidFill>
                  <a:srgbClr val="FFFF00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en-IN" sz="1800" b="1" dirty="0" err="1" smtClean="0">
                <a:solidFill>
                  <a:srgbClr val="92D050"/>
                </a:solidFill>
              </a:rPr>
              <a:t>நூறு</a:t>
            </a:r>
            <a:r>
              <a:rPr lang="en-IN" sz="1800" b="1" dirty="0" smtClean="0">
                <a:solidFill>
                  <a:srgbClr val="92D050"/>
                </a:solidFill>
              </a:rPr>
              <a:t> </a:t>
            </a:r>
            <a:r>
              <a:rPr lang="en-IN" sz="1800" b="1" dirty="0" err="1" smtClean="0">
                <a:solidFill>
                  <a:srgbClr val="92D050"/>
                </a:solidFill>
              </a:rPr>
              <a:t>மசலா</a:t>
            </a:r>
            <a:r>
              <a:rPr lang="en-IN" sz="1800" b="1" dirty="0" smtClean="0">
                <a:solidFill>
                  <a:srgbClr val="92D050"/>
                </a:solidFill>
              </a:rPr>
              <a:t> </a:t>
            </a:r>
            <a:r>
              <a:rPr lang="en-IN" sz="1800" b="1" dirty="0" smtClean="0">
                <a:solidFill>
                  <a:schemeClr val="bg1"/>
                </a:solidFill>
              </a:rPr>
              <a:t>(</a:t>
            </a:r>
            <a:r>
              <a:rPr lang="en-IN" sz="1800" b="1" dirty="0" err="1" smtClean="0">
                <a:solidFill>
                  <a:schemeClr val="bg1"/>
                </a:solidFill>
              </a:rPr>
              <a:t>ஆக்கியோன்</a:t>
            </a:r>
            <a:r>
              <a:rPr lang="en-IN" sz="1800" b="1" dirty="0" smtClean="0">
                <a:solidFill>
                  <a:schemeClr val="bg1"/>
                </a:solidFill>
              </a:rPr>
              <a:t> </a:t>
            </a:r>
            <a:r>
              <a:rPr lang="en-IN" sz="1800" b="1" dirty="0" err="1" smtClean="0">
                <a:solidFill>
                  <a:schemeClr val="bg1"/>
                </a:solidFill>
              </a:rPr>
              <a:t>தெரியவில்லை</a:t>
            </a:r>
            <a:r>
              <a:rPr lang="en-IN" sz="1800" b="1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AutoNum type="arabicPeriod"/>
            </a:pPr>
            <a:r>
              <a:rPr lang="en-IN" sz="1800" b="1" dirty="0" err="1" smtClean="0">
                <a:solidFill>
                  <a:srgbClr val="92D050"/>
                </a:solidFill>
              </a:rPr>
              <a:t>ஆயிர</a:t>
            </a:r>
            <a:r>
              <a:rPr lang="en-IN" sz="1800" b="1" dirty="0" smtClean="0">
                <a:solidFill>
                  <a:srgbClr val="92D050"/>
                </a:solidFill>
              </a:rPr>
              <a:t> </a:t>
            </a:r>
            <a:r>
              <a:rPr lang="en-IN" sz="1800" b="1" dirty="0" err="1" smtClean="0">
                <a:solidFill>
                  <a:srgbClr val="92D050"/>
                </a:solidFill>
              </a:rPr>
              <a:t>மசலா</a:t>
            </a:r>
            <a:r>
              <a:rPr lang="en-IN" sz="1800" b="1" dirty="0" smtClean="0">
                <a:solidFill>
                  <a:srgbClr val="92D050"/>
                </a:solidFill>
              </a:rPr>
              <a:t> </a:t>
            </a:r>
            <a:r>
              <a:rPr lang="en-IN" sz="1800" b="1" dirty="0" smtClean="0">
                <a:solidFill>
                  <a:schemeClr val="bg1"/>
                </a:solidFill>
              </a:rPr>
              <a:t>– </a:t>
            </a:r>
            <a:r>
              <a:rPr lang="en-IN" sz="1800" b="1" dirty="0" err="1" smtClean="0">
                <a:solidFill>
                  <a:schemeClr val="bg1"/>
                </a:solidFill>
              </a:rPr>
              <a:t>வண்ணப்</a:t>
            </a:r>
            <a:r>
              <a:rPr lang="en-IN" sz="1800" b="1" dirty="0" smtClean="0">
                <a:solidFill>
                  <a:schemeClr val="bg1"/>
                </a:solidFill>
              </a:rPr>
              <a:t> </a:t>
            </a:r>
            <a:r>
              <a:rPr lang="en-IN" sz="1800" b="1" dirty="0" err="1" smtClean="0">
                <a:solidFill>
                  <a:schemeClr val="bg1"/>
                </a:solidFill>
              </a:rPr>
              <a:t>பரிமளப்</a:t>
            </a:r>
            <a:r>
              <a:rPr lang="en-IN" sz="1800" b="1" dirty="0" smtClean="0">
                <a:solidFill>
                  <a:schemeClr val="bg1"/>
                </a:solidFill>
              </a:rPr>
              <a:t> </a:t>
            </a:r>
            <a:r>
              <a:rPr lang="en-IN" sz="1800" b="1" dirty="0" err="1" smtClean="0">
                <a:solidFill>
                  <a:schemeClr val="bg1"/>
                </a:solidFill>
              </a:rPr>
              <a:t>புலவர்</a:t>
            </a:r>
            <a:endParaRPr lang="en-IN" sz="1800" b="1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IN" sz="1800" b="1" dirty="0" err="1" smtClean="0">
                <a:solidFill>
                  <a:srgbClr val="92D050"/>
                </a:solidFill>
              </a:rPr>
              <a:t>வெள்ளாட்டி</a:t>
            </a:r>
            <a:r>
              <a:rPr lang="en-IN" sz="1800" b="1" dirty="0" smtClean="0">
                <a:solidFill>
                  <a:srgbClr val="92D050"/>
                </a:solidFill>
              </a:rPr>
              <a:t> </a:t>
            </a:r>
            <a:r>
              <a:rPr lang="en-IN" sz="1800" b="1" dirty="0" err="1" smtClean="0">
                <a:solidFill>
                  <a:srgbClr val="92D050"/>
                </a:solidFill>
              </a:rPr>
              <a:t>மசலா</a:t>
            </a:r>
            <a:r>
              <a:rPr lang="en-IN" sz="1800" b="1" dirty="0" smtClean="0">
                <a:solidFill>
                  <a:srgbClr val="92D050"/>
                </a:solidFill>
              </a:rPr>
              <a:t> </a:t>
            </a:r>
            <a:r>
              <a:rPr lang="en-IN" sz="1800" b="1" dirty="0" smtClean="0">
                <a:solidFill>
                  <a:schemeClr val="bg1"/>
                </a:solidFill>
              </a:rPr>
              <a:t>– </a:t>
            </a:r>
            <a:r>
              <a:rPr lang="en-IN" sz="1800" b="1" dirty="0" err="1" smtClean="0">
                <a:solidFill>
                  <a:schemeClr val="bg1"/>
                </a:solidFill>
              </a:rPr>
              <a:t>செய்கப்துல்</a:t>
            </a:r>
            <a:r>
              <a:rPr lang="en-IN" sz="1800" b="1" dirty="0" smtClean="0">
                <a:solidFill>
                  <a:schemeClr val="bg1"/>
                </a:solidFill>
              </a:rPr>
              <a:t> </a:t>
            </a:r>
            <a:r>
              <a:rPr lang="en-IN" sz="1800" b="1" dirty="0" err="1" smtClean="0">
                <a:solidFill>
                  <a:schemeClr val="bg1"/>
                </a:solidFill>
              </a:rPr>
              <a:t>காதிறு</a:t>
            </a:r>
            <a:r>
              <a:rPr lang="en-IN" sz="1800" b="1" dirty="0" smtClean="0">
                <a:solidFill>
                  <a:schemeClr val="bg1"/>
                </a:solidFill>
              </a:rPr>
              <a:t> </a:t>
            </a:r>
            <a:r>
              <a:rPr lang="en-IN" sz="1800" b="1" dirty="0" err="1" smtClean="0">
                <a:solidFill>
                  <a:schemeClr val="bg1"/>
                </a:solidFill>
              </a:rPr>
              <a:t>லெப்பை</a:t>
            </a:r>
            <a:endParaRPr lang="en-IN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731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794519"/>
          </a:xfrm>
        </p:spPr>
        <p:txBody>
          <a:bodyPr>
            <a:normAutofit/>
          </a:bodyPr>
          <a:lstStyle/>
          <a:p>
            <a:r>
              <a:rPr lang="en-IN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2. </a:t>
            </a:r>
            <a:r>
              <a:rPr lang="en-IN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மசலா</a:t>
            </a:r>
            <a:endParaRPr lang="en-IN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4154016"/>
          </a:xfrm>
        </p:spPr>
        <p:txBody>
          <a:bodyPr>
            <a:normAutofit/>
          </a:bodyPr>
          <a:lstStyle/>
          <a:p>
            <a:r>
              <a:rPr lang="en-IN" sz="1800" dirty="0" err="1" smtClean="0">
                <a:solidFill>
                  <a:srgbClr val="92D050"/>
                </a:solidFill>
              </a:rPr>
              <a:t>நூறு</a:t>
            </a:r>
            <a:r>
              <a:rPr lang="en-IN" sz="1800" dirty="0" smtClean="0">
                <a:solidFill>
                  <a:srgbClr val="92D050"/>
                </a:solidFill>
              </a:rPr>
              <a:t> </a:t>
            </a:r>
            <a:r>
              <a:rPr lang="en-IN" sz="1800" dirty="0" err="1" smtClean="0">
                <a:solidFill>
                  <a:srgbClr val="92D050"/>
                </a:solidFill>
              </a:rPr>
              <a:t>மசலா</a:t>
            </a:r>
            <a:endParaRPr lang="en-IN" sz="1800" dirty="0" smtClean="0">
              <a:solidFill>
                <a:srgbClr val="92D050"/>
              </a:solidFill>
            </a:endParaRPr>
          </a:p>
          <a:p>
            <a:r>
              <a:rPr lang="en-IN" sz="1800" dirty="0" smtClean="0">
                <a:solidFill>
                  <a:schemeClr val="bg1"/>
                </a:solidFill>
              </a:rPr>
              <a:t>100 </a:t>
            </a:r>
            <a:r>
              <a:rPr lang="en-IN" sz="1800" dirty="0" err="1" smtClean="0">
                <a:solidFill>
                  <a:schemeClr val="bg1"/>
                </a:solidFill>
              </a:rPr>
              <a:t>வினாக்கள்</a:t>
            </a:r>
            <a:r>
              <a:rPr lang="en-IN" sz="1800" dirty="0" smtClean="0">
                <a:solidFill>
                  <a:schemeClr val="bg1"/>
                </a:solidFill>
              </a:rPr>
              <a:t> </a:t>
            </a:r>
            <a:r>
              <a:rPr lang="en-IN" sz="1800" dirty="0" err="1" smtClean="0">
                <a:solidFill>
                  <a:schemeClr val="bg1"/>
                </a:solidFill>
              </a:rPr>
              <a:t>விடுக்கும்</a:t>
            </a:r>
            <a:r>
              <a:rPr lang="en-IN" sz="1800" dirty="0" smtClean="0">
                <a:solidFill>
                  <a:schemeClr val="bg1"/>
                </a:solidFill>
              </a:rPr>
              <a:t> </a:t>
            </a:r>
            <a:r>
              <a:rPr lang="en-IN" sz="1800" dirty="0" err="1" smtClean="0">
                <a:solidFill>
                  <a:schemeClr val="bg1"/>
                </a:solidFill>
              </a:rPr>
              <a:t>அரசி</a:t>
            </a:r>
            <a:r>
              <a:rPr lang="en-IN" sz="1800" dirty="0" smtClean="0">
                <a:solidFill>
                  <a:schemeClr val="bg1"/>
                </a:solidFill>
              </a:rPr>
              <a:t> : </a:t>
            </a:r>
            <a:r>
              <a:rPr lang="en-IN" sz="1800" dirty="0" err="1" smtClean="0">
                <a:solidFill>
                  <a:srgbClr val="FFFF00"/>
                </a:solidFill>
              </a:rPr>
              <a:t>மெஹர்பான்</a:t>
            </a:r>
            <a:endParaRPr lang="en-IN" sz="1800" dirty="0" smtClean="0">
              <a:solidFill>
                <a:srgbClr val="FFFF00"/>
              </a:solidFill>
            </a:endParaRPr>
          </a:p>
          <a:p>
            <a:r>
              <a:rPr lang="en-IN" sz="1800" dirty="0" err="1" smtClean="0">
                <a:solidFill>
                  <a:schemeClr val="bg1"/>
                </a:solidFill>
              </a:rPr>
              <a:t>விடை</a:t>
            </a:r>
            <a:r>
              <a:rPr lang="en-IN" sz="1800" dirty="0" smtClean="0">
                <a:solidFill>
                  <a:schemeClr val="bg1"/>
                </a:solidFill>
              </a:rPr>
              <a:t> </a:t>
            </a:r>
            <a:r>
              <a:rPr lang="en-IN" sz="1800" dirty="0" err="1" smtClean="0">
                <a:solidFill>
                  <a:schemeClr val="bg1"/>
                </a:solidFill>
              </a:rPr>
              <a:t>பகரும்</a:t>
            </a:r>
            <a:r>
              <a:rPr lang="en-IN" sz="1800" dirty="0" smtClean="0">
                <a:solidFill>
                  <a:schemeClr val="bg1"/>
                </a:solidFill>
              </a:rPr>
              <a:t> </a:t>
            </a:r>
            <a:r>
              <a:rPr lang="en-IN" sz="1800" dirty="0" err="1" smtClean="0">
                <a:solidFill>
                  <a:schemeClr val="bg1"/>
                </a:solidFill>
              </a:rPr>
              <a:t>வீரன்</a:t>
            </a:r>
            <a:r>
              <a:rPr lang="en-IN" sz="1800" dirty="0" smtClean="0">
                <a:solidFill>
                  <a:schemeClr val="bg1"/>
                </a:solidFill>
              </a:rPr>
              <a:t> : </a:t>
            </a:r>
            <a:r>
              <a:rPr lang="en-IN" sz="1800" dirty="0" err="1" smtClean="0">
                <a:solidFill>
                  <a:srgbClr val="FFFF00"/>
                </a:solidFill>
              </a:rPr>
              <a:t>அப்பாஸ்</a:t>
            </a:r>
            <a:r>
              <a:rPr lang="en-IN" sz="1800" dirty="0" smtClean="0">
                <a:solidFill>
                  <a:srgbClr val="FFFF00"/>
                </a:solidFill>
              </a:rPr>
              <a:t> </a:t>
            </a:r>
          </a:p>
          <a:p>
            <a:endParaRPr lang="en-IN" sz="1800" dirty="0">
              <a:solidFill>
                <a:srgbClr val="FFFF00"/>
              </a:solidFill>
            </a:endParaRPr>
          </a:p>
          <a:p>
            <a:r>
              <a:rPr lang="en-IN" sz="1400" dirty="0" err="1" smtClean="0">
                <a:solidFill>
                  <a:schemeClr val="bg1"/>
                </a:solidFill>
              </a:rPr>
              <a:t>வினா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எ.கா</a:t>
            </a:r>
            <a:r>
              <a:rPr lang="en-IN" sz="1400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IN" sz="1400" dirty="0" smtClean="0">
                <a:solidFill>
                  <a:schemeClr val="bg1"/>
                </a:solidFill>
              </a:rPr>
              <a:t>”</a:t>
            </a:r>
            <a:r>
              <a:rPr lang="en-IN" sz="1400" dirty="0" err="1" smtClean="0">
                <a:solidFill>
                  <a:schemeClr val="bg1"/>
                </a:solidFill>
              </a:rPr>
              <a:t>ஒரு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மரத்திற்குப்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பன்னிரண்டு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கிளைகள்</a:t>
            </a:r>
            <a:r>
              <a:rPr lang="en-IN" sz="1400" dirty="0" smtClean="0">
                <a:solidFill>
                  <a:schemeClr val="bg1"/>
                </a:solidFill>
              </a:rPr>
              <a:t>; </a:t>
            </a:r>
            <a:r>
              <a:rPr lang="en-IN" sz="1400" dirty="0" err="1" smtClean="0">
                <a:solidFill>
                  <a:schemeClr val="bg1"/>
                </a:solidFill>
              </a:rPr>
              <a:t>ஒவ்வொரு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கிளையிலும்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முப்பது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இலைகள்</a:t>
            </a:r>
            <a:r>
              <a:rPr lang="en-IN" sz="1400" dirty="0" smtClean="0">
                <a:solidFill>
                  <a:schemeClr val="bg1"/>
                </a:solidFill>
              </a:rPr>
              <a:t>; </a:t>
            </a:r>
            <a:r>
              <a:rPr lang="en-IN" sz="1400" dirty="0" err="1" smtClean="0">
                <a:solidFill>
                  <a:schemeClr val="bg1"/>
                </a:solidFill>
              </a:rPr>
              <a:t>ஒவ்வொரு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இலையும்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பாதி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வெள்ளை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பாதி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கறுப்பு</a:t>
            </a:r>
            <a:r>
              <a:rPr lang="en-IN" sz="1400" dirty="0" smtClean="0">
                <a:solidFill>
                  <a:schemeClr val="bg1"/>
                </a:solidFill>
              </a:rPr>
              <a:t>; </a:t>
            </a:r>
            <a:r>
              <a:rPr lang="en-IN" sz="1400" dirty="0" err="1" smtClean="0">
                <a:solidFill>
                  <a:schemeClr val="bg1"/>
                </a:solidFill>
              </a:rPr>
              <a:t>அந்த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மரத்தில்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ஐந்து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பூக்கள்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இருக்கின்றன</a:t>
            </a:r>
            <a:r>
              <a:rPr lang="en-IN" sz="1400" dirty="0" smtClean="0">
                <a:solidFill>
                  <a:schemeClr val="bg1"/>
                </a:solidFill>
              </a:rPr>
              <a:t>; </a:t>
            </a:r>
            <a:r>
              <a:rPr lang="en-IN" sz="1400" dirty="0" err="1" smtClean="0">
                <a:solidFill>
                  <a:schemeClr val="bg1"/>
                </a:solidFill>
              </a:rPr>
              <a:t>அதன்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விளக்கம்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என்ன</a:t>
            </a:r>
            <a:r>
              <a:rPr lang="en-IN" sz="1400" dirty="0" smtClean="0">
                <a:solidFill>
                  <a:schemeClr val="bg1"/>
                </a:solidFill>
              </a:rPr>
              <a:t>?</a:t>
            </a:r>
          </a:p>
          <a:p>
            <a:endParaRPr lang="en-IN" sz="1400" dirty="0">
              <a:solidFill>
                <a:schemeClr val="bg1"/>
              </a:solidFill>
            </a:endParaRPr>
          </a:p>
          <a:p>
            <a:r>
              <a:rPr lang="en-IN" sz="1400" dirty="0" err="1" smtClean="0">
                <a:solidFill>
                  <a:schemeClr val="bg1"/>
                </a:solidFill>
              </a:rPr>
              <a:t>விடை</a:t>
            </a:r>
            <a:r>
              <a:rPr lang="en-IN" sz="1400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IN" sz="1400" dirty="0" err="1" smtClean="0">
                <a:solidFill>
                  <a:schemeClr val="bg1"/>
                </a:solidFill>
              </a:rPr>
              <a:t>மரம்</a:t>
            </a:r>
            <a:r>
              <a:rPr lang="en-IN" sz="1400" dirty="0" smtClean="0">
                <a:solidFill>
                  <a:schemeClr val="bg1"/>
                </a:solidFill>
              </a:rPr>
              <a:t> = </a:t>
            </a:r>
            <a:r>
              <a:rPr lang="en-IN" sz="1400" dirty="0" err="1" smtClean="0">
                <a:solidFill>
                  <a:schemeClr val="bg1"/>
                </a:solidFill>
              </a:rPr>
              <a:t>ஆண்டு</a:t>
            </a:r>
            <a:r>
              <a:rPr lang="en-IN" sz="1400" dirty="0" smtClean="0">
                <a:solidFill>
                  <a:schemeClr val="bg1"/>
                </a:solidFill>
              </a:rPr>
              <a:t>; 12 </a:t>
            </a:r>
            <a:r>
              <a:rPr lang="en-IN" sz="1400" dirty="0" err="1" smtClean="0">
                <a:solidFill>
                  <a:schemeClr val="bg1"/>
                </a:solidFill>
              </a:rPr>
              <a:t>கிளைகள்</a:t>
            </a:r>
            <a:r>
              <a:rPr lang="en-IN" sz="1400" dirty="0" smtClean="0">
                <a:solidFill>
                  <a:schemeClr val="bg1"/>
                </a:solidFill>
              </a:rPr>
              <a:t> = 12 </a:t>
            </a:r>
            <a:r>
              <a:rPr lang="en-IN" sz="1400" dirty="0" err="1" smtClean="0">
                <a:solidFill>
                  <a:schemeClr val="bg1"/>
                </a:solidFill>
              </a:rPr>
              <a:t>மாதங்கள்</a:t>
            </a:r>
            <a:r>
              <a:rPr lang="en-IN" sz="1400" dirty="0" smtClean="0">
                <a:solidFill>
                  <a:schemeClr val="bg1"/>
                </a:solidFill>
              </a:rPr>
              <a:t>;</a:t>
            </a:r>
          </a:p>
          <a:p>
            <a:r>
              <a:rPr lang="en-IN" sz="1400" dirty="0" smtClean="0">
                <a:solidFill>
                  <a:schemeClr val="bg1"/>
                </a:solidFill>
              </a:rPr>
              <a:t>30 </a:t>
            </a:r>
            <a:r>
              <a:rPr lang="en-IN" sz="1400" dirty="0" err="1" smtClean="0">
                <a:solidFill>
                  <a:schemeClr val="bg1"/>
                </a:solidFill>
              </a:rPr>
              <a:t>இலைகள்</a:t>
            </a:r>
            <a:r>
              <a:rPr lang="en-IN" sz="1400" dirty="0" smtClean="0">
                <a:solidFill>
                  <a:schemeClr val="bg1"/>
                </a:solidFill>
              </a:rPr>
              <a:t> = 30 </a:t>
            </a:r>
            <a:r>
              <a:rPr lang="en-IN" sz="1400" dirty="0" err="1" smtClean="0">
                <a:solidFill>
                  <a:schemeClr val="bg1"/>
                </a:solidFill>
              </a:rPr>
              <a:t>நாட்கள்</a:t>
            </a:r>
            <a:r>
              <a:rPr lang="en-IN" sz="1400" dirty="0" smtClean="0">
                <a:solidFill>
                  <a:schemeClr val="bg1"/>
                </a:solidFill>
              </a:rPr>
              <a:t>; </a:t>
            </a:r>
            <a:r>
              <a:rPr lang="en-IN" sz="1400" dirty="0" err="1" smtClean="0">
                <a:solidFill>
                  <a:schemeClr val="bg1"/>
                </a:solidFill>
              </a:rPr>
              <a:t>வெள்ளை</a:t>
            </a:r>
            <a:r>
              <a:rPr lang="en-IN" sz="1400" dirty="0" smtClean="0">
                <a:solidFill>
                  <a:schemeClr val="bg1"/>
                </a:solidFill>
              </a:rPr>
              <a:t>/</a:t>
            </a:r>
            <a:r>
              <a:rPr lang="en-IN" sz="1400" dirty="0" err="1" smtClean="0">
                <a:solidFill>
                  <a:schemeClr val="bg1"/>
                </a:solidFill>
              </a:rPr>
              <a:t>கறுப்பு</a:t>
            </a:r>
            <a:r>
              <a:rPr lang="en-IN" sz="1400" dirty="0" smtClean="0">
                <a:solidFill>
                  <a:schemeClr val="bg1"/>
                </a:solidFill>
              </a:rPr>
              <a:t> = </a:t>
            </a:r>
            <a:r>
              <a:rPr lang="en-IN" sz="1400" dirty="0" err="1" smtClean="0">
                <a:solidFill>
                  <a:schemeClr val="bg1"/>
                </a:solidFill>
              </a:rPr>
              <a:t>பகல்</a:t>
            </a:r>
            <a:r>
              <a:rPr lang="en-IN" sz="1400" dirty="0" smtClean="0">
                <a:solidFill>
                  <a:schemeClr val="bg1"/>
                </a:solidFill>
              </a:rPr>
              <a:t> / </a:t>
            </a:r>
            <a:r>
              <a:rPr lang="en-IN" sz="1400" dirty="0" err="1" smtClean="0">
                <a:solidFill>
                  <a:schemeClr val="bg1"/>
                </a:solidFill>
              </a:rPr>
              <a:t>இரவு</a:t>
            </a:r>
            <a:r>
              <a:rPr lang="en-IN" sz="1400" dirty="0" smtClean="0">
                <a:solidFill>
                  <a:schemeClr val="bg1"/>
                </a:solidFill>
              </a:rPr>
              <a:t>;</a:t>
            </a:r>
          </a:p>
          <a:p>
            <a:r>
              <a:rPr lang="en-IN" sz="1400" dirty="0" smtClean="0">
                <a:solidFill>
                  <a:schemeClr val="bg1"/>
                </a:solidFill>
              </a:rPr>
              <a:t>5 </a:t>
            </a:r>
            <a:r>
              <a:rPr lang="en-IN" sz="1400" dirty="0" err="1" smtClean="0">
                <a:solidFill>
                  <a:schemeClr val="bg1"/>
                </a:solidFill>
              </a:rPr>
              <a:t>பூக்கள்</a:t>
            </a:r>
            <a:r>
              <a:rPr lang="en-IN" sz="1400" dirty="0" smtClean="0">
                <a:solidFill>
                  <a:schemeClr val="bg1"/>
                </a:solidFill>
              </a:rPr>
              <a:t> = 5 </a:t>
            </a:r>
            <a:r>
              <a:rPr lang="en-IN" sz="1400" dirty="0" err="1" smtClean="0">
                <a:solidFill>
                  <a:schemeClr val="bg1"/>
                </a:solidFill>
              </a:rPr>
              <a:t>வேளைத்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தொழுகை</a:t>
            </a:r>
            <a:endParaRPr lang="en-IN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137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548681"/>
            <a:ext cx="6120680" cy="576063"/>
          </a:xfrm>
        </p:spPr>
        <p:txBody>
          <a:bodyPr>
            <a:normAutofit/>
          </a:bodyPr>
          <a:lstStyle/>
          <a:p>
            <a:r>
              <a:rPr lang="en-IN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3. </a:t>
            </a:r>
            <a:r>
              <a:rPr lang="en-IN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முனாஜாத்து</a:t>
            </a:r>
            <a:endParaRPr lang="en-IN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082008"/>
          </a:xfrm>
        </p:spPr>
        <p:txBody>
          <a:bodyPr>
            <a:normAutofit/>
          </a:bodyPr>
          <a:lstStyle/>
          <a:p>
            <a:r>
              <a:rPr lang="en-IN" sz="1400" dirty="0" err="1" smtClean="0">
                <a:solidFill>
                  <a:srgbClr val="FFFF00"/>
                </a:solidFill>
              </a:rPr>
              <a:t>முனாஜாத்</a:t>
            </a:r>
            <a:r>
              <a:rPr lang="en-IN" sz="1400" dirty="0" smtClean="0">
                <a:solidFill>
                  <a:srgbClr val="FFFF00"/>
                </a:solidFill>
              </a:rPr>
              <a:t> </a:t>
            </a:r>
            <a:r>
              <a:rPr lang="en-IN" sz="1400" dirty="0" smtClean="0">
                <a:solidFill>
                  <a:schemeClr val="bg1"/>
                </a:solidFill>
              </a:rPr>
              <a:t>(</a:t>
            </a:r>
            <a:r>
              <a:rPr lang="en-IN" sz="1400" dirty="0" err="1" smtClean="0">
                <a:solidFill>
                  <a:schemeClr val="bg1"/>
                </a:solidFill>
              </a:rPr>
              <a:t>அறபுச்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சொல்</a:t>
            </a:r>
            <a:r>
              <a:rPr lang="en-IN" sz="1400" dirty="0" smtClean="0">
                <a:solidFill>
                  <a:schemeClr val="bg1"/>
                </a:solidFill>
              </a:rPr>
              <a:t>) = </a:t>
            </a:r>
            <a:r>
              <a:rPr lang="en-IN" sz="1400" dirty="0" err="1" smtClean="0">
                <a:solidFill>
                  <a:schemeClr val="bg1"/>
                </a:solidFill>
              </a:rPr>
              <a:t>உரையாடல்</a:t>
            </a:r>
            <a:endParaRPr lang="en-IN" sz="1400" dirty="0" smtClean="0">
              <a:solidFill>
                <a:schemeClr val="bg1"/>
              </a:solidFill>
            </a:endParaRPr>
          </a:p>
          <a:p>
            <a:r>
              <a:rPr lang="en-IN" sz="1400" dirty="0" smtClean="0">
                <a:solidFill>
                  <a:schemeClr val="bg1"/>
                </a:solidFill>
              </a:rPr>
              <a:t>“</a:t>
            </a:r>
            <a:r>
              <a:rPr lang="en-IN" sz="1400" dirty="0" err="1" smtClean="0">
                <a:solidFill>
                  <a:schemeClr val="bg1"/>
                </a:solidFill>
              </a:rPr>
              <a:t>தொழுபவன்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தன்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ரட்சகனுடன்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உரையாடுகிறான்</a:t>
            </a:r>
            <a:r>
              <a:rPr lang="en-IN" sz="1400" dirty="0" smtClean="0">
                <a:solidFill>
                  <a:schemeClr val="bg1"/>
                </a:solidFill>
              </a:rPr>
              <a:t>” – </a:t>
            </a:r>
            <a:r>
              <a:rPr lang="en-IN" sz="1400" dirty="0" err="1" smtClean="0">
                <a:solidFill>
                  <a:schemeClr val="bg1"/>
                </a:solidFill>
              </a:rPr>
              <a:t>நபிமொழி</a:t>
            </a:r>
            <a:endParaRPr lang="en-IN" sz="1400" dirty="0" smtClean="0">
              <a:solidFill>
                <a:schemeClr val="bg1"/>
              </a:solidFill>
            </a:endParaRPr>
          </a:p>
          <a:p>
            <a:r>
              <a:rPr lang="en-IN" sz="1400" dirty="0" err="1" smtClean="0">
                <a:solidFill>
                  <a:schemeClr val="bg1"/>
                </a:solidFill>
              </a:rPr>
              <a:t>இந்நபிமொழியில்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முனாஜாத்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என்பதன்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வேர்ச்சொல்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வந்துள்ளது</a:t>
            </a:r>
            <a:r>
              <a:rPr lang="en-IN" sz="1400" dirty="0" smtClean="0">
                <a:solidFill>
                  <a:schemeClr val="bg1"/>
                </a:solidFill>
              </a:rPr>
              <a:t>.</a:t>
            </a:r>
          </a:p>
          <a:p>
            <a:endParaRPr lang="en-IN" sz="1400" dirty="0" smtClean="0">
              <a:solidFill>
                <a:schemeClr val="bg1"/>
              </a:solidFill>
            </a:endParaRPr>
          </a:p>
          <a:p>
            <a:r>
              <a:rPr lang="en-IN" sz="1400" dirty="0" err="1" smtClean="0">
                <a:solidFill>
                  <a:schemeClr val="bg1"/>
                </a:solidFill>
              </a:rPr>
              <a:t>இவ்வகையில்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இறைவனுடன்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உரையாடுவது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போல்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அமைந்த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சிற்றிலக்கிய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வகை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முனாஜாத்து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ஆகும்</a:t>
            </a:r>
            <a:r>
              <a:rPr lang="en-IN" sz="1400" dirty="0" smtClean="0">
                <a:solidFill>
                  <a:schemeClr val="bg1"/>
                </a:solidFill>
              </a:rPr>
              <a:t>.</a:t>
            </a:r>
          </a:p>
          <a:p>
            <a:endParaRPr lang="en-IN" sz="1400" dirty="0" smtClean="0">
              <a:solidFill>
                <a:schemeClr val="bg1"/>
              </a:solidFill>
            </a:endParaRPr>
          </a:p>
          <a:p>
            <a:r>
              <a:rPr lang="en-IN" sz="1400" dirty="0" err="1" smtClean="0">
                <a:solidFill>
                  <a:srgbClr val="FFFF00"/>
                </a:solidFill>
              </a:rPr>
              <a:t>முக்கியமான</a:t>
            </a:r>
            <a:r>
              <a:rPr lang="en-IN" sz="1400" dirty="0" smtClean="0">
                <a:solidFill>
                  <a:srgbClr val="FFFF00"/>
                </a:solidFill>
              </a:rPr>
              <a:t> </a:t>
            </a:r>
            <a:r>
              <a:rPr lang="en-IN" sz="1400" dirty="0" err="1" smtClean="0">
                <a:solidFill>
                  <a:srgbClr val="FFFF00"/>
                </a:solidFill>
              </a:rPr>
              <a:t>சில</a:t>
            </a:r>
            <a:r>
              <a:rPr lang="en-IN" sz="1400" dirty="0" smtClean="0">
                <a:solidFill>
                  <a:srgbClr val="FFFF00"/>
                </a:solidFill>
              </a:rPr>
              <a:t> </a:t>
            </a:r>
            <a:r>
              <a:rPr lang="en-IN" sz="1400" dirty="0" err="1" smtClean="0">
                <a:solidFill>
                  <a:srgbClr val="FFFF00"/>
                </a:solidFill>
              </a:rPr>
              <a:t>முனாஜாத்துகள்</a:t>
            </a:r>
            <a:r>
              <a:rPr lang="en-IN" sz="1400" dirty="0" smtClean="0">
                <a:solidFill>
                  <a:srgbClr val="FFFF00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en-IN" sz="1400" dirty="0" err="1" smtClean="0">
                <a:solidFill>
                  <a:schemeClr val="bg1"/>
                </a:solidFill>
              </a:rPr>
              <a:t>அல்லாஹ்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முனாஜாத்து</a:t>
            </a:r>
            <a:r>
              <a:rPr lang="en-IN" sz="1400" dirty="0" smtClean="0">
                <a:solidFill>
                  <a:schemeClr val="bg1"/>
                </a:solidFill>
              </a:rPr>
              <a:t> – </a:t>
            </a:r>
            <a:r>
              <a:rPr lang="en-IN" sz="1400" dirty="0" err="1" smtClean="0">
                <a:solidFill>
                  <a:schemeClr val="bg1"/>
                </a:solidFill>
              </a:rPr>
              <a:t>பல்லக்கு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வலியுல்லாஹ்</a:t>
            </a:r>
            <a:endParaRPr lang="en-IN" sz="14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IN" sz="1400" dirty="0" err="1" smtClean="0">
                <a:solidFill>
                  <a:schemeClr val="bg1"/>
                </a:solidFill>
              </a:rPr>
              <a:t>ஹக்கு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பேரில்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முனாஜாத்து</a:t>
            </a:r>
            <a:r>
              <a:rPr lang="en-IN" sz="1400" dirty="0" smtClean="0">
                <a:solidFill>
                  <a:schemeClr val="bg1"/>
                </a:solidFill>
              </a:rPr>
              <a:t> – </a:t>
            </a:r>
            <a:r>
              <a:rPr lang="en-IN" sz="1400" dirty="0" err="1" smtClean="0">
                <a:solidFill>
                  <a:schemeClr val="bg1"/>
                </a:solidFill>
              </a:rPr>
              <a:t>சேகனாப்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புலவர்</a:t>
            </a:r>
            <a:endParaRPr lang="en-IN" sz="14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IN" sz="1400" dirty="0" err="1" smtClean="0">
                <a:solidFill>
                  <a:schemeClr val="bg1"/>
                </a:solidFill>
              </a:rPr>
              <a:t>குத்பு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நாயகர்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புகழ்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முனாஜாத்து</a:t>
            </a:r>
            <a:r>
              <a:rPr lang="en-IN" sz="1400" dirty="0" smtClean="0">
                <a:solidFill>
                  <a:schemeClr val="bg1"/>
                </a:solidFill>
              </a:rPr>
              <a:t> – </a:t>
            </a:r>
            <a:r>
              <a:rPr lang="en-IN" sz="1400" dirty="0" err="1" smtClean="0">
                <a:solidFill>
                  <a:schemeClr val="bg1"/>
                </a:solidFill>
              </a:rPr>
              <a:t>பீருக்காளை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உபாத்தியாயர்</a:t>
            </a:r>
            <a:endParaRPr lang="en-IN" sz="14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IN" sz="1400" dirty="0" err="1" smtClean="0">
                <a:solidFill>
                  <a:schemeClr val="bg1"/>
                </a:solidFill>
              </a:rPr>
              <a:t>முனாஜாத்துப்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பதிகம்</a:t>
            </a:r>
            <a:r>
              <a:rPr lang="en-IN" sz="1400" dirty="0" smtClean="0">
                <a:solidFill>
                  <a:schemeClr val="bg1"/>
                </a:solidFill>
              </a:rPr>
              <a:t> – </a:t>
            </a:r>
            <a:r>
              <a:rPr lang="en-IN" sz="1400" dirty="0" err="1" smtClean="0">
                <a:solidFill>
                  <a:schemeClr val="bg1"/>
                </a:solidFill>
              </a:rPr>
              <a:t>காசிம்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புலவர்</a:t>
            </a:r>
            <a:endParaRPr lang="en-IN" sz="14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IN" sz="1400" dirty="0" err="1" smtClean="0">
                <a:solidFill>
                  <a:schemeClr val="bg1"/>
                </a:solidFill>
              </a:rPr>
              <a:t>ஞானப்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புதையல்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அற்புத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முனாஜாத்து</a:t>
            </a:r>
            <a:r>
              <a:rPr lang="en-IN" sz="1400" dirty="0" smtClean="0">
                <a:solidFill>
                  <a:schemeClr val="bg1"/>
                </a:solidFill>
              </a:rPr>
              <a:t> – </a:t>
            </a:r>
            <a:r>
              <a:rPr lang="en-IN" sz="1400" dirty="0" err="1" smtClean="0">
                <a:solidFill>
                  <a:schemeClr val="bg1"/>
                </a:solidFill>
              </a:rPr>
              <a:t>குணங்குடி</a:t>
            </a:r>
            <a:r>
              <a:rPr lang="en-IN" sz="1400" dirty="0" smtClean="0">
                <a:solidFill>
                  <a:schemeClr val="bg1"/>
                </a:solidFill>
              </a:rPr>
              <a:t> </a:t>
            </a:r>
            <a:r>
              <a:rPr lang="en-IN" sz="1400" dirty="0" err="1" smtClean="0">
                <a:solidFill>
                  <a:schemeClr val="bg1"/>
                </a:solidFill>
              </a:rPr>
              <a:t>மஸ்தான்</a:t>
            </a:r>
            <a:endParaRPr lang="en-IN" sz="1400" dirty="0">
              <a:solidFill>
                <a:schemeClr val="bg1"/>
              </a:solidFill>
            </a:endParaRPr>
          </a:p>
          <a:p>
            <a:endParaRPr lang="en-IN" sz="1400" dirty="0" smtClean="0">
              <a:solidFill>
                <a:schemeClr val="bg1"/>
              </a:solidFill>
            </a:endParaRPr>
          </a:p>
          <a:p>
            <a:endParaRPr lang="en-IN" sz="1400" dirty="0">
              <a:solidFill>
                <a:schemeClr val="bg1"/>
              </a:solidFill>
            </a:endParaRPr>
          </a:p>
          <a:p>
            <a:endParaRPr lang="en-IN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37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679</Words>
  <Application>Microsoft Office PowerPoint</Application>
  <PresentationFormat>On-screen Show (4:3)</PresentationFormat>
  <Paragraphs>147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இளநிலை முதலாம் ஆண்டு இரண்டாம் பருவம்  பகுதி -1 தமிழ் தாள்: செய்யுள் நாடகம் இலக்கிய வரலாறு செம்மொழி வரலாறு குறியீடு : 20U2LT2  அலகு 5 – இலக்கிய வரலாறு இசுலாம் வளர்த்த தமிழ்  இஸ்லாமியப் புதுவகைச் சிற்றிலக்கியங்கள்</vt:lpstr>
      <vt:lpstr>சிற்றிலக்கியங்கள் – ஒரு பருந்துப் பார்வை  பிரபந்தம் – நன்கு கட்டப்பட்டது, நன்கு யாக்கப்பட்டது சிறு பிரபந்தங்கள் = சிற்றிலக்கியங்கள்  சிற்றிலக்கியக் காலம் =  நாயக்கர் காலம்  ”பிரபந்தம் 96 வகை” – வீரமாமுனிவரின் ‘சதுரகராதி’  “பிள்ளைக்கவி முதல் புராணம் ஈறாகத்  தொண்ணூற்றாறு என்னும் தொகையாம்” - ’பிரபந்த மரபியல்’  சிற்றிலக்கியங்கள் தொல்காப்பியர் கூறும் ’விருந்து’ என்னும் வனப்பினுள் அடங்கும்.  முக்கியமான சிற்றிலக்கிய வகைகள்: அந்தாதி, பிள்ளைத்தமிழ். தூது, உலா, பள்ளு, குறவஞ்சி, மாலை, கலம்பகம், சதகம், பரணி, கோவை.</vt:lpstr>
      <vt:lpstr>இஸ்லாமியப் புதுவகைச் சிற்றிலக்கியங்கள்</vt:lpstr>
      <vt:lpstr>1. கிஸ்ஸா (கதை)</vt:lpstr>
      <vt:lpstr>கிஸ்ஸா (கதை)</vt:lpstr>
      <vt:lpstr>கிஸ்ஸா (கதை)</vt:lpstr>
      <vt:lpstr>2. மசலா</vt:lpstr>
      <vt:lpstr>2. மசலா</vt:lpstr>
      <vt:lpstr>3. முனாஜாத்து</vt:lpstr>
      <vt:lpstr>3. முனாஜாத்து</vt:lpstr>
      <vt:lpstr>4.நாமா</vt:lpstr>
      <vt:lpstr>4.நாமா</vt:lpstr>
      <vt:lpstr>5. படைப்போர்</vt:lpstr>
      <vt:lpstr>நன்றி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இளநிலை முதலாம் ஆண்டு இரண்டாம் பருவம்  பகுதி -1 தமிழ் தாள்: செய்யுள் நாடகம் இலக்கிய வரலாறு செம்மொழி வரலாறு குறியீடு : 20U2LT2  அலகு 5 – இலக்கிய வரலாறு இசுலாம் வளர்த்த தமிழ்  இஸ்லாமியப் புதுவகைச் சிற்றிலக்கியங்கள்</dc:title>
  <dc:creator>NEW</dc:creator>
  <cp:lastModifiedBy>NEW</cp:lastModifiedBy>
  <cp:revision>13</cp:revision>
  <dcterms:created xsi:type="dcterms:W3CDTF">2023-04-03T08:48:57Z</dcterms:created>
  <dcterms:modified xsi:type="dcterms:W3CDTF">2023-04-03T10:51:23Z</dcterms:modified>
</cp:coreProperties>
</file>